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339" r:id="rId3"/>
    <p:sldId id="1067" r:id="rId4"/>
    <p:sldId id="1068" r:id="rId5"/>
    <p:sldId id="1087" r:id="rId6"/>
    <p:sldId id="1076" r:id="rId7"/>
    <p:sldId id="1081" r:id="rId8"/>
    <p:sldId id="1111" r:id="rId9"/>
    <p:sldId id="1123" r:id="rId10"/>
    <p:sldId id="1124" r:id="rId11"/>
    <p:sldId id="1125" r:id="rId12"/>
    <p:sldId id="1086" r:id="rId13"/>
    <p:sldId id="1115" r:id="rId14"/>
    <p:sldId id="1133" r:id="rId15"/>
    <p:sldId id="1136" r:id="rId16"/>
    <p:sldId id="1126" r:id="rId17"/>
    <p:sldId id="1089" r:id="rId18"/>
    <p:sldId id="1088" r:id="rId19"/>
    <p:sldId id="993" r:id="rId20"/>
    <p:sldId id="984" r:id="rId21"/>
    <p:sldId id="1097" r:id="rId22"/>
    <p:sldId id="1040" r:id="rId23"/>
    <p:sldId id="1041" r:id="rId24"/>
    <p:sldId id="1043" r:id="rId25"/>
    <p:sldId id="1044" r:id="rId26"/>
    <p:sldId id="1135" r:id="rId27"/>
    <p:sldId id="1045" r:id="rId28"/>
    <p:sldId id="1046" r:id="rId29"/>
    <p:sldId id="1047" r:id="rId30"/>
    <p:sldId id="1137" r:id="rId31"/>
    <p:sldId id="1132" r:id="rId32"/>
    <p:sldId id="1107" r:id="rId33"/>
  </p:sldIdLst>
  <p:sldSz cx="12192000" cy="6858000"/>
  <p:notesSz cx="6805613" cy="99393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743" userDrawn="1">
          <p15:clr>
            <a:srgbClr val="A4A3A4"/>
          </p15:clr>
        </p15:guide>
        <p15:guide id="4" orient="horz" pos="618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430"/>
    <a:srgbClr val="59A846"/>
    <a:srgbClr val="BAB574"/>
    <a:srgbClr val="EBE6E0"/>
    <a:srgbClr val="A6CEAD"/>
    <a:srgbClr val="313A46"/>
    <a:srgbClr val="ECE6DF"/>
    <a:srgbClr val="EBE5DD"/>
    <a:srgbClr val="52575D"/>
    <a:srgbClr val="A91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6E0"/>
          </a:solidFill>
        </a:fill>
      </a:tcStyle>
    </a:wholeTbl>
    <a:band2H>
      <a:tcTxStyle/>
      <a:tcStyle>
        <a:tcBdr/>
        <a:fill>
          <a:solidFill>
            <a:srgbClr val="EBECF0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F1D6"/>
          </a:solidFill>
        </a:fill>
      </a:tcStyle>
    </a:wholeTbl>
    <a:band2H>
      <a:tcTxStyle/>
      <a:tcStyle>
        <a:tcBdr/>
        <a:fill>
          <a:solidFill>
            <a:srgbClr val="F7F8EC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4D3"/>
          </a:solidFill>
        </a:fill>
      </a:tcStyle>
    </a:wholeTbl>
    <a:band2H>
      <a:tcTxStyle/>
      <a:tcStyle>
        <a:tcBdr/>
        <a:fill>
          <a:solidFill>
            <a:srgbClr val="EDEB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77945" autoAdjust="0"/>
  </p:normalViewPr>
  <p:slideViewPr>
    <p:cSldViewPr>
      <p:cViewPr varScale="1">
        <p:scale>
          <a:sx n="121" d="100"/>
          <a:sy n="121" d="100"/>
        </p:scale>
        <p:origin x="84" y="75"/>
      </p:cViewPr>
      <p:guideLst>
        <p:guide orient="horz" pos="2160"/>
        <p:guide pos="3840"/>
        <p:guide pos="6743"/>
        <p:guide orient="horz" pos="618"/>
        <p:guide orient="horz" pos="7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2" name="Shape 1212"/>
          <p:cNvSpPr>
            <a:spLocks noGrp="1"/>
          </p:cNvSpPr>
          <p:nvPr>
            <p:ph type="body" sz="quarter" idx="1"/>
          </p:nvPr>
        </p:nvSpPr>
        <p:spPr>
          <a:xfrm>
            <a:off x="907415" y="4721186"/>
            <a:ext cx="4990783" cy="44727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81973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メイリオ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37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2581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239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2355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112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7147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730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1" name="Shape 1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6894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ja-JP" altLang="en-US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9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29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9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748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825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4877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8563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601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594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3988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5487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8" name="Shape 19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ja-JP" b="0" dirty="0"/>
          </a:p>
        </p:txBody>
      </p:sp>
    </p:spTree>
    <p:extLst>
      <p:ext uri="{BB962C8B-B14F-4D97-AF65-F5344CB8AC3E}">
        <p14:creationId xmlns:p14="http://schemas.microsoft.com/office/powerpoint/2010/main" val="3354403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3196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Shape 2693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4" name="Shape 26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525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85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8" name="Shape 19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63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844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3180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450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60600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3620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okaede_bg.pn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412750"/>
            <a:ext cx="12293600" cy="768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1" name="aokaede_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412750"/>
            <a:ext cx="12293600" cy="768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とコンテンツ コピ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okaede_bg.pn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412750"/>
            <a:ext cx="12293600" cy="768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0" name="aokaede_b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412750"/>
            <a:ext cx="12293600" cy="768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/>
          <p:nvPr/>
        </p:nvSpPr>
        <p:spPr>
          <a:xfrm>
            <a:off x="279400" y="209551"/>
            <a:ext cx="11633200" cy="6438901"/>
          </a:xfrm>
          <a:prstGeom prst="rect">
            <a:avLst/>
          </a:prstGeom>
          <a:ln w="38100">
            <a:solidFill>
              <a:srgbClr val="3D7430">
                <a:alpha val="1958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600"/>
          </a:p>
        </p:txBody>
      </p:sp>
      <p:sp>
        <p:nvSpPr>
          <p:cNvPr id="32" name="Shape 32"/>
          <p:cNvSpPr/>
          <p:nvPr/>
        </p:nvSpPr>
        <p:spPr>
          <a:xfrm>
            <a:off x="364067" y="273051"/>
            <a:ext cx="11463867" cy="6311901"/>
          </a:xfrm>
          <a:prstGeom prst="rect">
            <a:avLst/>
          </a:prstGeom>
          <a:ln w="12700">
            <a:solidFill>
              <a:srgbClr val="3D7430">
                <a:alpha val="1958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60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3391" y="2130426"/>
            <a:ext cx="10945219" cy="1470025"/>
          </a:xfrm>
          <a:prstGeom prst="rect">
            <a:avLst/>
          </a:prstGeom>
          <a:solidFill>
            <a:srgbClr val="46465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タイトルテキスト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1432328" y="6377331"/>
            <a:ext cx="300144" cy="3231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rPr dirty="0"/>
              <a:t>本文レベル1</a:t>
            </a:r>
          </a:p>
          <a:p>
            <a:pPr lvl="1"/>
            <a:r>
              <a:rPr dirty="0"/>
              <a:t>本文レベル2</a:t>
            </a:r>
          </a:p>
          <a:p>
            <a:pPr lvl="2"/>
            <a:r>
              <a:rPr dirty="0"/>
              <a:t>本文レベル3</a:t>
            </a:r>
          </a:p>
          <a:p>
            <a:pPr lvl="3"/>
            <a:r>
              <a:rPr dirty="0"/>
              <a:t>本文レベル4</a:t>
            </a:r>
          </a:p>
          <a:p>
            <a:pPr lvl="4"/>
            <a:r>
              <a:rPr dirty="0" err="1"/>
              <a:t>本文レベル</a:t>
            </a:r>
            <a:r>
              <a:rPr dirty="0"/>
              <a:t>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hf sldNum="0"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メイリオ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Meiryo UI"/>
          <a:ea typeface="Meiryo UI"/>
          <a:cs typeface="Meiryo UI"/>
          <a:sym typeface="Meiryo U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-89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/>
        </p:nvSpPr>
        <p:spPr>
          <a:xfrm>
            <a:off x="604761" y="-103226"/>
            <a:ext cx="10982478" cy="70644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pic>
        <p:nvPicPr>
          <p:cNvPr id="1215" name="image6.jpg" descr="img01.jp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9" y="-246299"/>
            <a:ext cx="11030206" cy="7350598"/>
          </a:xfrm>
          <a:prstGeom prst="rect">
            <a:avLst/>
          </a:prstGeom>
          <a:ln w="12700">
            <a:miter lim="400000"/>
          </a:ln>
        </p:spPr>
      </p:pic>
      <p:sp>
        <p:nvSpPr>
          <p:cNvPr id="1216" name="Shape 1216"/>
          <p:cNvSpPr/>
          <p:nvPr/>
        </p:nvSpPr>
        <p:spPr>
          <a:xfrm>
            <a:off x="2772638" y="2132857"/>
            <a:ext cx="6674904" cy="162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ユーザーの“心の声”を探る</a:t>
            </a:r>
            <a:endParaRPr lang="en-US" altLang="ja-JP"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>
              <a:lnSpc>
                <a:spcPct val="120000"/>
              </a:lnSpc>
              <a:defRPr sz="4000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18" name="Shape 1218"/>
          <p:cNvSpPr/>
          <p:nvPr/>
        </p:nvSpPr>
        <p:spPr>
          <a:xfrm>
            <a:off x="4276361" y="4077072"/>
            <a:ext cx="3619839" cy="78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lang="en-US" altLang="ja-JP" sz="16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@ Product Manager Conference 2017</a:t>
            </a:r>
          </a:p>
          <a:p>
            <a: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endParaRPr lang="en-US" altLang="ja-JP"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201</a:t>
            </a:r>
            <a:r>
              <a:rPr lang="en-US" altLang="ja-JP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7</a:t>
            </a:r>
            <a:r>
              <a: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年</a:t>
            </a:r>
            <a:r>
              <a:rPr lang="en-US" altLang="ja-JP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11</a:t>
            </a:r>
            <a:r>
              <a: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月</a:t>
            </a:r>
            <a:r>
              <a:rPr lang="en-US" altLang="ja-JP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15</a:t>
            </a:r>
            <a:r>
              <a: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日</a:t>
            </a:r>
          </a:p>
          <a:p>
            <a:pPr algn="ctr">
              <a:lnSpc>
                <a:spcPct val="150000"/>
              </a:lnSpc>
              <a:defRPr sz="12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奥泉直子</a:t>
            </a:r>
            <a:endParaRPr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3168650" y="3789039"/>
            <a:ext cx="5854700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1"/>
          <p:cNvSpPr>
            <a:spLocks noGrp="1"/>
          </p:cNvSpPr>
          <p:nvPr/>
        </p:nvSpPr>
        <p:spPr>
          <a:xfrm>
            <a:off x="9844020" y="6128841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7E5955-F8C3-4D69-89DB-46131CA82B8C}" type="slidenum">
              <a:rPr lang="ja-JP" altLang="en-US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pPr/>
              <a:t>10</a:t>
            </a:fld>
            <a:endParaRPr lang="ja-JP" altLang="en-US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6" name="テキスト ボックス 18">
            <a:extLst>
              <a:ext uri="{FF2B5EF4-FFF2-40B4-BE49-F238E27FC236}">
                <a16:creationId xmlns:a16="http://schemas.microsoft.com/office/drawing/2014/main" id="{746D0252-9D0E-429B-8D41-FB9070ADD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3323" y="981076"/>
            <a:ext cx="5945355" cy="166199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環境や文脈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が人の知覚と反応に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どんな影響を及ぼし得るか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を知るための調査</a:t>
            </a:r>
          </a:p>
        </p:txBody>
      </p:sp>
      <p:cxnSp>
        <p:nvCxnSpPr>
          <p:cNvPr id="4" name="コネクタ: カギ線 3">
            <a:extLst>
              <a:ext uri="{FF2B5EF4-FFF2-40B4-BE49-F238E27FC236}">
                <a16:creationId xmlns:a16="http://schemas.microsoft.com/office/drawing/2014/main" id="{CCE7659E-5C77-43E8-80CE-94E9CE53FFD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7007078" y="1731992"/>
            <a:ext cx="785931" cy="2608084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B1D4CB46-0FB5-4EF4-A4AC-1F954B3F10AC}"/>
              </a:ext>
            </a:extLst>
          </p:cNvPr>
          <p:cNvSpPr/>
          <p:nvPr/>
        </p:nvSpPr>
        <p:spPr>
          <a:xfrm>
            <a:off x="746415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環境</a:t>
            </a:r>
            <a:endParaRPr lang="en-US" altLang="ja-JP" sz="54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文脈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D15921E0-1C03-4878-8331-EF0E2979D572}"/>
              </a:ext>
            </a:extLst>
          </p:cNvPr>
          <p:cNvSpPr/>
          <p:nvPr/>
        </p:nvSpPr>
        <p:spPr>
          <a:xfrm>
            <a:off x="229117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人の</a:t>
            </a:r>
            <a:endParaRPr lang="en-US" altLang="ja-JP" sz="5400" dirty="0">
              <a:solidFill>
                <a:schemeClr val="bg1">
                  <a:lumMod val="75000"/>
                </a:schemeClr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内面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0DC7DC75-D632-4928-A7E0-D29E0C6EBD9C}"/>
              </a:ext>
            </a:extLst>
          </p:cNvPr>
          <p:cNvSpPr/>
          <p:nvPr/>
        </p:nvSpPr>
        <p:spPr>
          <a:xfrm>
            <a:off x="487766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時間軸</a:t>
            </a:r>
          </a:p>
        </p:txBody>
      </p:sp>
    </p:spTree>
    <p:extLst>
      <p:ext uri="{BB962C8B-B14F-4D97-AF65-F5344CB8AC3E}">
        <p14:creationId xmlns:p14="http://schemas.microsoft.com/office/powerpoint/2010/main" val="8345381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1"/>
          <p:cNvSpPr>
            <a:spLocks noGrp="1"/>
          </p:cNvSpPr>
          <p:nvPr/>
        </p:nvSpPr>
        <p:spPr>
          <a:xfrm>
            <a:off x="9844020" y="6128841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7E5955-F8C3-4D69-89DB-46131CA82B8C}" type="slidenum">
              <a:rPr lang="ja-JP" altLang="en-US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pPr/>
              <a:t>11</a:t>
            </a:fld>
            <a:endParaRPr lang="ja-JP" altLang="en-US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7" name="テキスト ボックス 18">
            <a:extLst>
              <a:ext uri="{FF2B5EF4-FFF2-40B4-BE49-F238E27FC236}">
                <a16:creationId xmlns:a16="http://schemas.microsoft.com/office/drawing/2014/main" id="{97EE5492-ECF1-4CFF-B1C2-E7F2FA973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1732" y="981076"/>
            <a:ext cx="6448537" cy="1661993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人の知覚と反応の裏にある人の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感性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や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多様性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、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可変性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といった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人の内面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を知るための調査</a:t>
            </a:r>
          </a:p>
        </p:txBody>
      </p:sp>
      <p:cxnSp>
        <p:nvCxnSpPr>
          <p:cNvPr id="9" name="コネクタ: カギ線 8">
            <a:extLst>
              <a:ext uri="{FF2B5EF4-FFF2-40B4-BE49-F238E27FC236}">
                <a16:creationId xmlns:a16="http://schemas.microsoft.com/office/drawing/2014/main" id="{4E076C69-DA88-4A42-815D-56B2E255463F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5400000" flipH="1" flipV="1">
            <a:off x="4403535" y="1736537"/>
            <a:ext cx="785932" cy="2598997"/>
          </a:xfrm>
          <a:prstGeom prst="bentConnector3">
            <a:avLst>
              <a:gd name="adj1" fmla="val 50000"/>
            </a:avLst>
          </a:prstGeom>
          <a:noFill/>
          <a:ln w="381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83F128BF-F12E-4826-96BC-840B89B24F87}"/>
              </a:ext>
            </a:extLst>
          </p:cNvPr>
          <p:cNvSpPr/>
          <p:nvPr/>
        </p:nvSpPr>
        <p:spPr>
          <a:xfrm>
            <a:off x="746415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環境</a:t>
            </a:r>
            <a:endParaRPr lang="en-US" altLang="ja-JP" sz="5400" dirty="0">
              <a:solidFill>
                <a:schemeClr val="bg1">
                  <a:lumMod val="75000"/>
                </a:schemeClr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文脈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5E129D7-C141-4E0D-9790-13B942D0E663}"/>
              </a:ext>
            </a:extLst>
          </p:cNvPr>
          <p:cNvSpPr/>
          <p:nvPr/>
        </p:nvSpPr>
        <p:spPr>
          <a:xfrm>
            <a:off x="229117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人の</a:t>
            </a:r>
            <a:endParaRPr lang="en-US" altLang="ja-JP" sz="54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内面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E56EDB88-66DD-4A63-A37C-A0525C78B360}"/>
              </a:ext>
            </a:extLst>
          </p:cNvPr>
          <p:cNvSpPr/>
          <p:nvPr/>
        </p:nvSpPr>
        <p:spPr>
          <a:xfrm>
            <a:off x="487766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時間軸</a:t>
            </a:r>
          </a:p>
        </p:txBody>
      </p:sp>
    </p:spTree>
    <p:extLst>
      <p:ext uri="{BB962C8B-B14F-4D97-AF65-F5344CB8AC3E}">
        <p14:creationId xmlns:p14="http://schemas.microsoft.com/office/powerpoint/2010/main" val="988677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17"/>
          <p:cNvSpPr/>
          <p:nvPr/>
        </p:nvSpPr>
        <p:spPr>
          <a:xfrm>
            <a:off x="2063552" y="2590867"/>
            <a:ext cx="7920880" cy="108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80000"/>
              </a:lnSpc>
              <a:defRPr sz="20000" spc="-1199">
                <a:solidFill>
                  <a:srgbClr val="3D7430">
                    <a:alpha val="9986"/>
                  </a:srgbClr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en-US" altLang="ja-JP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リサーチ手法</a:t>
            </a:r>
            <a:endParaRPr sz="88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2503487" y="2775707"/>
            <a:ext cx="718502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4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リサーチ手法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9" name="Shape 1318"/>
          <p:cNvSpPr/>
          <p:nvPr/>
        </p:nvSpPr>
        <p:spPr>
          <a:xfrm>
            <a:off x="5524500" y="4005065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478467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6E0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D46B1E6-8285-4076-90E8-AAB2740E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839" y="165570"/>
            <a:ext cx="6458323" cy="6265739"/>
          </a:xfrm>
          <a:prstGeom prst="rect">
            <a:avLst/>
          </a:prstGeom>
          <a:solidFill>
            <a:srgbClr val="EBE6E0">
              <a:alpha val="20000"/>
            </a:srgbClr>
          </a:solidFill>
        </p:spPr>
      </p:pic>
      <p:sp>
        <p:nvSpPr>
          <p:cNvPr id="3" name="Shape 1316">
            <a:extLst>
              <a:ext uri="{FF2B5EF4-FFF2-40B4-BE49-F238E27FC236}">
                <a16:creationId xmlns:a16="http://schemas.microsoft.com/office/drawing/2014/main" id="{DC5F848F-8D66-46EB-BCDE-DC693F031896}"/>
              </a:ext>
            </a:extLst>
          </p:cNvPr>
          <p:cNvSpPr/>
          <p:nvPr/>
        </p:nvSpPr>
        <p:spPr>
          <a:xfrm>
            <a:off x="2866839" y="6431308"/>
            <a:ext cx="6458323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20000"/>
              </a:lnSpc>
              <a:defRPr sz="1600" spc="48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 algn="r"/>
            <a:r>
              <a:rPr lang="en-US" altLang="ja-JP" sz="9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https://daed.com/ResearchToolbox.pdf</a:t>
            </a:r>
          </a:p>
          <a:p>
            <a:pPr algn="r"/>
            <a:r>
              <a:rPr lang="en-US" sz="9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http://www.thoughtform.com/wp-content/uploads/2015/04/01_Research_Toolbox.pdf</a:t>
            </a:r>
            <a:endParaRPr sz="9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4009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/>
        </p:nvGrpSpPr>
        <p:grpSpPr>
          <a:xfrm>
            <a:off x="6044550" y="2780929"/>
            <a:ext cx="1895634" cy="846669"/>
            <a:chOff x="3624183" y="2829195"/>
            <a:chExt cx="1895634" cy="846669"/>
          </a:xfrm>
        </p:grpSpPr>
        <p:sp>
          <p:nvSpPr>
            <p:cNvPr id="3" name="Shape 2343"/>
            <p:cNvSpPr/>
            <p:nvPr/>
          </p:nvSpPr>
          <p:spPr>
            <a:xfrm>
              <a:off x="3624183" y="2829195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4" name="Shape 2344"/>
            <p:cNvSpPr/>
            <p:nvPr/>
          </p:nvSpPr>
          <p:spPr>
            <a:xfrm>
              <a:off x="3986773" y="3046677"/>
              <a:ext cx="1304145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利用状況の</a:t>
              </a:r>
              <a:endParaRPr lang="en-US" altLang="ja-JP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理解と明確化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8176197" y="4140504"/>
            <a:ext cx="1895634" cy="846669"/>
            <a:chOff x="6622216" y="4111754"/>
            <a:chExt cx="1895634" cy="846669"/>
          </a:xfrm>
        </p:grpSpPr>
        <p:sp>
          <p:nvSpPr>
            <p:cNvPr id="5" name="Shape 2343"/>
            <p:cNvSpPr/>
            <p:nvPr/>
          </p:nvSpPr>
          <p:spPr>
            <a:xfrm>
              <a:off x="6622216" y="4111754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6" name="Shape 2344"/>
            <p:cNvSpPr/>
            <p:nvPr/>
          </p:nvSpPr>
          <p:spPr>
            <a:xfrm>
              <a:off x="6798884" y="4329236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ユーザーと組織の要求事項の明確化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CA9B391E-3C6C-4B40-B6DA-9D2AADA14DBC}"/>
              </a:ext>
            </a:extLst>
          </p:cNvPr>
          <p:cNvGrpSpPr/>
          <p:nvPr/>
        </p:nvGrpSpPr>
        <p:grpSpPr>
          <a:xfrm>
            <a:off x="8176197" y="4140504"/>
            <a:ext cx="1895634" cy="846669"/>
            <a:chOff x="6622216" y="2829195"/>
            <a:chExt cx="1895634" cy="846669"/>
          </a:xfrm>
        </p:grpSpPr>
        <p:sp>
          <p:nvSpPr>
            <p:cNvPr id="41" name="Shape 2343">
              <a:extLst>
                <a:ext uri="{FF2B5EF4-FFF2-40B4-BE49-F238E27FC236}">
                  <a16:creationId xmlns:a16="http://schemas.microsoft.com/office/drawing/2014/main" id="{544C538E-BB30-4645-917C-4A7D4B46217D}"/>
                </a:ext>
              </a:extLst>
            </p:cNvPr>
            <p:cNvSpPr/>
            <p:nvPr/>
          </p:nvSpPr>
          <p:spPr>
            <a:xfrm>
              <a:off x="6622216" y="2829195"/>
              <a:ext cx="1895634" cy="846669"/>
            </a:xfrm>
            <a:prstGeom prst="rect">
              <a:avLst/>
            </a:prstGeom>
            <a:solidFill>
              <a:srgbClr val="3D7430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42" name="Shape 2344">
              <a:extLst>
                <a:ext uri="{FF2B5EF4-FFF2-40B4-BE49-F238E27FC236}">
                  <a16:creationId xmlns:a16="http://schemas.microsoft.com/office/drawing/2014/main" id="{C39305A4-0CC8-46E6-8663-D90B8D6112C8}"/>
                </a:ext>
              </a:extLst>
            </p:cNvPr>
            <p:cNvSpPr/>
            <p:nvPr/>
          </p:nvSpPr>
          <p:spPr>
            <a:xfrm>
              <a:off x="6798884" y="3046677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ユーザーと組織の要求事項の明確化</a:t>
              </a:r>
              <a:endParaRPr sz="14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/>
        </p:nvSpPr>
        <p:spPr>
          <a:xfrm>
            <a:off x="2552402" y="724543"/>
            <a:ext cx="7087197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 cap="none" baseline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3200" dirty="0">
                <a:solidFill>
                  <a:srgbClr val="313A46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User Centered Design</a:t>
            </a:r>
            <a:r>
              <a:rPr lang="ja-JP" altLang="en-US" sz="3200" dirty="0">
                <a:solidFill>
                  <a:srgbClr val="313A46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／人間中心設計</a:t>
            </a:r>
          </a:p>
        </p:txBody>
      </p:sp>
      <p:grpSp>
        <p:nvGrpSpPr>
          <p:cNvPr id="13" name="グループ化 12"/>
          <p:cNvGrpSpPr/>
          <p:nvPr/>
        </p:nvGrpSpPr>
        <p:grpSpPr>
          <a:xfrm>
            <a:off x="6033212" y="5500081"/>
            <a:ext cx="1895634" cy="846669"/>
            <a:chOff x="6622216" y="4772407"/>
            <a:chExt cx="1895634" cy="846669"/>
          </a:xfrm>
        </p:grpSpPr>
        <p:sp>
          <p:nvSpPr>
            <p:cNvPr id="9" name="Shape 2343"/>
            <p:cNvSpPr/>
            <p:nvPr/>
          </p:nvSpPr>
          <p:spPr>
            <a:xfrm>
              <a:off x="6622216" y="4772407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0" name="Shape 2344"/>
            <p:cNvSpPr/>
            <p:nvPr/>
          </p:nvSpPr>
          <p:spPr>
            <a:xfrm>
              <a:off x="6863204" y="4911770"/>
              <a:ext cx="1554995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要求事項を満足させる設計による解決案の作成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sp>
        <p:nvSpPr>
          <p:cNvPr id="11" name="Shape 2344"/>
          <p:cNvSpPr/>
          <p:nvPr/>
        </p:nvSpPr>
        <p:spPr>
          <a:xfrm>
            <a:off x="4190821" y="1890460"/>
            <a:ext cx="1498354" cy="537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 marL="66992" marR="66992" defTabSz="1562100">
              <a:buClr>
                <a:srgbClr val="FFFFFF"/>
              </a:buClr>
              <a:buFont typeface="ヒラギノ角ゴ StdN W5"/>
              <a:defRPr sz="1600" spc="16">
                <a:solidFill>
                  <a:srgbClr val="3D7430"/>
                </a:solidFill>
                <a:uFill>
                  <a:solidFill>
                    <a:srgbClr val="404B56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人間中心設計の必要性を確認</a:t>
            </a:r>
            <a:endParaRPr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" name="Shape 2344"/>
          <p:cNvSpPr/>
          <p:nvPr/>
        </p:nvSpPr>
        <p:spPr>
          <a:xfrm>
            <a:off x="2116122" y="2890479"/>
            <a:ext cx="1841106" cy="537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 marL="66992" marR="66992" defTabSz="1562100">
              <a:buClr>
                <a:srgbClr val="FFFFFF"/>
              </a:buClr>
              <a:buFont typeface="ヒラギノ角ゴ StdN W5"/>
              <a:defRPr sz="1600" spc="16">
                <a:solidFill>
                  <a:srgbClr val="3D7430"/>
                </a:solidFill>
                <a:uFill>
                  <a:solidFill>
                    <a:srgbClr val="404B56"/>
                  </a:solidFill>
                </a:u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システムが特定のユーザーおよび組織の要求事項を満たす</a:t>
            </a:r>
            <a:endParaRPr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8" name="円弧 17"/>
          <p:cNvSpPr/>
          <p:nvPr/>
        </p:nvSpPr>
        <p:spPr>
          <a:xfrm>
            <a:off x="6819438" y="3190038"/>
            <a:ext cx="2218817" cy="1907269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19" name="円弧 18"/>
          <p:cNvSpPr/>
          <p:nvPr/>
        </p:nvSpPr>
        <p:spPr>
          <a:xfrm flipV="1">
            <a:off x="6819438" y="4030372"/>
            <a:ext cx="2218817" cy="1907269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olid"/>
            <a:round/>
            <a:headEnd type="arrow"/>
            <a:tailEnd type="non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0" name="円弧 19"/>
          <p:cNvSpPr/>
          <p:nvPr/>
        </p:nvSpPr>
        <p:spPr>
          <a:xfrm flipH="1" flipV="1">
            <a:off x="4911863" y="4030372"/>
            <a:ext cx="2218817" cy="1907269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olid"/>
            <a:round/>
            <a:headEnd type="none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1" name="フリーフォーム: 図形 20"/>
          <p:cNvSpPr/>
          <p:nvPr/>
        </p:nvSpPr>
        <p:spPr>
          <a:xfrm>
            <a:off x="4904282" y="3868014"/>
            <a:ext cx="3964898" cy="262427"/>
          </a:xfrm>
          <a:custGeom>
            <a:avLst/>
            <a:gdLst>
              <a:gd name="connsiteX0" fmla="*/ 0 w 3267856"/>
              <a:gd name="connsiteY0" fmla="*/ 233070 h 300526"/>
              <a:gd name="connsiteX1" fmla="*/ 1708879 w 3267856"/>
              <a:gd name="connsiteY1" fmla="*/ 722 h 300526"/>
              <a:gd name="connsiteX2" fmla="*/ 3267856 w 3267856"/>
              <a:gd name="connsiteY2" fmla="*/ 300526 h 300526"/>
              <a:gd name="connsiteX0" fmla="*/ 0 w 3275351"/>
              <a:gd name="connsiteY0" fmla="*/ 255121 h 300092"/>
              <a:gd name="connsiteX1" fmla="*/ 1716374 w 3275351"/>
              <a:gd name="connsiteY1" fmla="*/ 288 h 300092"/>
              <a:gd name="connsiteX2" fmla="*/ 3275351 w 3275351"/>
              <a:gd name="connsiteY2" fmla="*/ 300092 h 300092"/>
              <a:gd name="connsiteX0" fmla="*/ 0 w 3275351"/>
              <a:gd name="connsiteY0" fmla="*/ 256273 h 301244"/>
              <a:gd name="connsiteX1" fmla="*/ 1716374 w 3275351"/>
              <a:gd name="connsiteY1" fmla="*/ 1440 h 301244"/>
              <a:gd name="connsiteX2" fmla="*/ 3275351 w 3275351"/>
              <a:gd name="connsiteY2" fmla="*/ 301244 h 301244"/>
              <a:gd name="connsiteX0" fmla="*/ 0 w 3275351"/>
              <a:gd name="connsiteY0" fmla="*/ 258524 h 303495"/>
              <a:gd name="connsiteX1" fmla="*/ 1716374 w 3275351"/>
              <a:gd name="connsiteY1" fmla="*/ 3691 h 303495"/>
              <a:gd name="connsiteX2" fmla="*/ 3275351 w 3275351"/>
              <a:gd name="connsiteY2" fmla="*/ 303495 h 303495"/>
              <a:gd name="connsiteX0" fmla="*/ 0 w 3964898"/>
              <a:gd name="connsiteY0" fmla="*/ 254833 h 254833"/>
              <a:gd name="connsiteX1" fmla="*/ 1716374 w 3964898"/>
              <a:gd name="connsiteY1" fmla="*/ 0 h 254833"/>
              <a:gd name="connsiteX2" fmla="*/ 3964898 w 3964898"/>
              <a:gd name="connsiteY2" fmla="*/ 254833 h 254833"/>
              <a:gd name="connsiteX0" fmla="*/ 0 w 3964898"/>
              <a:gd name="connsiteY0" fmla="*/ 254833 h 254833"/>
              <a:gd name="connsiteX1" fmla="*/ 1716374 w 3964898"/>
              <a:gd name="connsiteY1" fmla="*/ 0 h 254833"/>
              <a:gd name="connsiteX2" fmla="*/ 3964898 w 3964898"/>
              <a:gd name="connsiteY2" fmla="*/ 254833 h 254833"/>
              <a:gd name="connsiteX0" fmla="*/ 0 w 3964898"/>
              <a:gd name="connsiteY0" fmla="*/ 256585 h 256585"/>
              <a:gd name="connsiteX1" fmla="*/ 1716374 w 3964898"/>
              <a:gd name="connsiteY1" fmla="*/ 1752 h 256585"/>
              <a:gd name="connsiteX2" fmla="*/ 3964898 w 3964898"/>
              <a:gd name="connsiteY2" fmla="*/ 256585 h 256585"/>
              <a:gd name="connsiteX0" fmla="*/ 0 w 3964898"/>
              <a:gd name="connsiteY0" fmla="*/ 255398 h 262893"/>
              <a:gd name="connsiteX1" fmla="*/ 1716374 w 3964898"/>
              <a:gd name="connsiteY1" fmla="*/ 565 h 262893"/>
              <a:gd name="connsiteX2" fmla="*/ 3964898 w 3964898"/>
              <a:gd name="connsiteY2" fmla="*/ 262893 h 262893"/>
              <a:gd name="connsiteX0" fmla="*/ 0 w 3968564"/>
              <a:gd name="connsiteY0" fmla="*/ 256854 h 264349"/>
              <a:gd name="connsiteX1" fmla="*/ 1716374 w 3968564"/>
              <a:gd name="connsiteY1" fmla="*/ 2021 h 264349"/>
              <a:gd name="connsiteX2" fmla="*/ 3964898 w 3968564"/>
              <a:gd name="connsiteY2" fmla="*/ 264349 h 264349"/>
              <a:gd name="connsiteX0" fmla="*/ 0 w 3964898"/>
              <a:gd name="connsiteY0" fmla="*/ 254932 h 262427"/>
              <a:gd name="connsiteX1" fmla="*/ 1716374 w 3964898"/>
              <a:gd name="connsiteY1" fmla="*/ 99 h 262427"/>
              <a:gd name="connsiteX2" fmla="*/ 3964898 w 3964898"/>
              <a:gd name="connsiteY2" fmla="*/ 262427 h 26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64898" h="262427">
                <a:moveTo>
                  <a:pt x="0" y="254932"/>
                </a:moveTo>
                <a:cubicBezTo>
                  <a:pt x="559632" y="5719"/>
                  <a:pt x="1055558" y="-1150"/>
                  <a:pt x="1716374" y="99"/>
                </a:cubicBezTo>
                <a:cubicBezTo>
                  <a:pt x="2377190" y="1348"/>
                  <a:pt x="3720058" y="-1775"/>
                  <a:pt x="3964898" y="262427"/>
                </a:cubicBezTo>
              </a:path>
            </a:pathLst>
          </a:custGeom>
          <a:noFill/>
          <a:ln w="25400" cap="flat">
            <a:solidFill>
              <a:srgbClr val="25471D"/>
            </a:solidFill>
            <a:prstDash val="sysDash"/>
            <a:round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2" name="フリーフォーム: 図形 21"/>
          <p:cNvSpPr/>
          <p:nvPr/>
        </p:nvSpPr>
        <p:spPr>
          <a:xfrm>
            <a:off x="4911777" y="3984477"/>
            <a:ext cx="1993692" cy="1525058"/>
          </a:xfrm>
          <a:custGeom>
            <a:avLst/>
            <a:gdLst>
              <a:gd name="connsiteX0" fmla="*/ 0 w 1993692"/>
              <a:gd name="connsiteY0" fmla="*/ 130973 h 1525058"/>
              <a:gd name="connsiteX1" fmla="*/ 1281659 w 1993692"/>
              <a:gd name="connsiteY1" fmla="*/ 26042 h 1525058"/>
              <a:gd name="connsiteX2" fmla="*/ 1791325 w 1993692"/>
              <a:gd name="connsiteY2" fmla="*/ 558193 h 1525058"/>
              <a:gd name="connsiteX3" fmla="*/ 1993692 w 1993692"/>
              <a:gd name="connsiteY3" fmla="*/ 1525058 h 152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692" h="1525058">
                <a:moveTo>
                  <a:pt x="0" y="130973"/>
                </a:moveTo>
                <a:cubicBezTo>
                  <a:pt x="491552" y="42906"/>
                  <a:pt x="983105" y="-45161"/>
                  <a:pt x="1281659" y="26042"/>
                </a:cubicBezTo>
                <a:cubicBezTo>
                  <a:pt x="1580213" y="97245"/>
                  <a:pt x="1672653" y="308357"/>
                  <a:pt x="1791325" y="558193"/>
                </a:cubicBezTo>
                <a:cubicBezTo>
                  <a:pt x="1909997" y="808029"/>
                  <a:pt x="1951844" y="1166543"/>
                  <a:pt x="1993692" y="1525058"/>
                </a:cubicBezTo>
              </a:path>
            </a:pathLst>
          </a:custGeom>
          <a:noFill/>
          <a:ln w="25400" cap="flat">
            <a:solidFill>
              <a:srgbClr val="25471D"/>
            </a:solidFill>
            <a:prstDash val="sysDash"/>
            <a:round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3" name="円弧 22"/>
          <p:cNvSpPr/>
          <p:nvPr/>
        </p:nvSpPr>
        <p:spPr>
          <a:xfrm flipH="1">
            <a:off x="4904283" y="3196620"/>
            <a:ext cx="2218817" cy="1907269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ysDash"/>
            <a:round/>
            <a:headEnd type="arrow"/>
            <a:tailEnd type="non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4" name="円弧 23"/>
          <p:cNvSpPr/>
          <p:nvPr/>
        </p:nvSpPr>
        <p:spPr>
          <a:xfrm flipH="1" flipV="1">
            <a:off x="2839561" y="2656644"/>
            <a:ext cx="2218817" cy="1907269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olid"/>
            <a:round/>
            <a:headEnd type="none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5" name="円弧 24"/>
          <p:cNvSpPr/>
          <p:nvPr/>
        </p:nvSpPr>
        <p:spPr>
          <a:xfrm>
            <a:off x="4548577" y="2005360"/>
            <a:ext cx="2270861" cy="1512293"/>
          </a:xfrm>
          <a:prstGeom prst="arc">
            <a:avLst/>
          </a:prstGeom>
          <a:noFill/>
          <a:ln w="25400" cap="flat">
            <a:solidFill>
              <a:srgbClr val="25471D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26" name="テキスト ボックス 18"/>
          <p:cNvSpPr txBox="1">
            <a:spLocks noChangeArrowheads="1"/>
          </p:cNvSpPr>
          <p:nvPr/>
        </p:nvSpPr>
        <p:spPr bwMode="auto">
          <a:xfrm>
            <a:off x="8114764" y="1434937"/>
            <a:ext cx="20185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1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ISO13407 (1999) </a:t>
            </a:r>
          </a:p>
          <a:p>
            <a:pPr algn="ctr" eaLnBrk="1" hangingPunct="1"/>
            <a:r>
              <a:rPr lang="ja-JP" altLang="en-US" sz="12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↓</a:t>
            </a:r>
            <a:endParaRPr lang="en-US" altLang="ja-JP" sz="12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メイリオ" panose="020B0604030504040204" pitchFamily="50" charset="-128"/>
            </a:endParaRPr>
          </a:p>
          <a:p>
            <a:pPr algn="ctr" eaLnBrk="1" hangingPunct="1"/>
            <a:r>
              <a:rPr lang="en-US" altLang="ja-JP" sz="1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ISO9241-210 (2010)</a:t>
            </a:r>
            <a:endParaRPr lang="ja-JP" altLang="en-US" sz="1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メイリオ" panose="020B0604030504040204" pitchFamily="50" charset="-128"/>
            </a:endParaRPr>
          </a:p>
        </p:txBody>
      </p:sp>
      <p:sp>
        <p:nvSpPr>
          <p:cNvPr id="27" name="テキスト ボックス 18"/>
          <p:cNvSpPr txBox="1">
            <a:spLocks noChangeArrowheads="1"/>
          </p:cNvSpPr>
          <p:nvPr/>
        </p:nvSpPr>
        <p:spPr bwMode="auto">
          <a:xfrm>
            <a:off x="5078503" y="3590784"/>
            <a:ext cx="9541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ja-JP" altLang="en-US" sz="12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適切に反復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B2D062B8-F247-419C-B9F6-2472E7A062CA}"/>
              </a:ext>
            </a:extLst>
          </p:cNvPr>
          <p:cNvGrpSpPr/>
          <p:nvPr/>
        </p:nvGrpSpPr>
        <p:grpSpPr>
          <a:xfrm>
            <a:off x="6044550" y="2780929"/>
            <a:ext cx="1895634" cy="846669"/>
            <a:chOff x="3624183" y="2829847"/>
            <a:chExt cx="1895634" cy="846669"/>
          </a:xfrm>
          <a:solidFill>
            <a:srgbClr val="3D7430"/>
          </a:solidFill>
        </p:grpSpPr>
        <p:sp>
          <p:nvSpPr>
            <p:cNvPr id="31" name="Shape 2343">
              <a:extLst>
                <a:ext uri="{FF2B5EF4-FFF2-40B4-BE49-F238E27FC236}">
                  <a16:creationId xmlns:a16="http://schemas.microsoft.com/office/drawing/2014/main" id="{F52627DF-8434-4F3A-B40C-EBDA7CD477B8}"/>
                </a:ext>
              </a:extLst>
            </p:cNvPr>
            <p:cNvSpPr/>
            <p:nvPr/>
          </p:nvSpPr>
          <p:spPr>
            <a:xfrm>
              <a:off x="3624183" y="2829847"/>
              <a:ext cx="1895634" cy="846669"/>
            </a:xfrm>
            <a:prstGeom prst="rect">
              <a:avLst/>
            </a:prstGeom>
            <a:grpFill/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2" name="Shape 2344">
              <a:extLst>
                <a:ext uri="{FF2B5EF4-FFF2-40B4-BE49-F238E27FC236}">
                  <a16:creationId xmlns:a16="http://schemas.microsoft.com/office/drawing/2014/main" id="{233F2439-999A-4357-89E8-1814331A6877}"/>
                </a:ext>
              </a:extLst>
            </p:cNvPr>
            <p:cNvSpPr/>
            <p:nvPr/>
          </p:nvSpPr>
          <p:spPr>
            <a:xfrm>
              <a:off x="3986773" y="3047329"/>
              <a:ext cx="1304145" cy="53796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利用状況の</a:t>
              </a:r>
              <a:endParaRPr lang="en-US" altLang="ja-JP" sz="14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理解と明確化</a:t>
              </a:r>
              <a:endParaRPr sz="14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D32D3A32-4E5B-46A8-B81D-FFD1BA7CDEBB}"/>
              </a:ext>
            </a:extLst>
          </p:cNvPr>
          <p:cNvGrpSpPr/>
          <p:nvPr/>
        </p:nvGrpSpPr>
        <p:grpSpPr>
          <a:xfrm>
            <a:off x="3948969" y="4140505"/>
            <a:ext cx="1895634" cy="846669"/>
            <a:chOff x="2424969" y="4140504"/>
            <a:chExt cx="1895634" cy="846669"/>
          </a:xfrm>
        </p:grpSpPr>
        <p:sp>
          <p:nvSpPr>
            <p:cNvPr id="35" name="Shape 2343">
              <a:extLst>
                <a:ext uri="{FF2B5EF4-FFF2-40B4-BE49-F238E27FC236}">
                  <a16:creationId xmlns:a16="http://schemas.microsoft.com/office/drawing/2014/main" id="{4DB458AE-9A2B-4DEB-AF42-D4631653E8EE}"/>
                </a:ext>
              </a:extLst>
            </p:cNvPr>
            <p:cNvSpPr/>
            <p:nvPr/>
          </p:nvSpPr>
          <p:spPr>
            <a:xfrm>
              <a:off x="2424969" y="4140504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6" name="Shape 2344">
              <a:extLst>
                <a:ext uri="{FF2B5EF4-FFF2-40B4-BE49-F238E27FC236}">
                  <a16:creationId xmlns:a16="http://schemas.microsoft.com/office/drawing/2014/main" id="{3DD39B1C-CD33-4A19-8097-AA04F5DFA0C0}"/>
                </a:ext>
              </a:extLst>
            </p:cNvPr>
            <p:cNvSpPr/>
            <p:nvPr/>
          </p:nvSpPr>
          <p:spPr>
            <a:xfrm>
              <a:off x="2574182" y="4357986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要求事項に対する設計の評価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5FC77B4D-17C6-4753-A0FB-4F24DB9CD9F1}"/>
              </a:ext>
            </a:extLst>
          </p:cNvPr>
          <p:cNvGrpSpPr/>
          <p:nvPr/>
        </p:nvGrpSpPr>
        <p:grpSpPr>
          <a:xfrm>
            <a:off x="3948969" y="4140505"/>
            <a:ext cx="1895634" cy="846669"/>
            <a:chOff x="264213" y="4140504"/>
            <a:chExt cx="1895634" cy="846669"/>
          </a:xfrm>
        </p:grpSpPr>
        <p:sp>
          <p:nvSpPr>
            <p:cNvPr id="28" name="Shape 2343">
              <a:extLst>
                <a:ext uri="{FF2B5EF4-FFF2-40B4-BE49-F238E27FC236}">
                  <a16:creationId xmlns:a16="http://schemas.microsoft.com/office/drawing/2014/main" id="{F4227CE3-0B9A-4D3B-A13F-568B07E4957E}"/>
                </a:ext>
              </a:extLst>
            </p:cNvPr>
            <p:cNvSpPr/>
            <p:nvPr/>
          </p:nvSpPr>
          <p:spPr>
            <a:xfrm>
              <a:off x="264213" y="4140504"/>
              <a:ext cx="1895634" cy="846669"/>
            </a:xfrm>
            <a:prstGeom prst="rect">
              <a:avLst/>
            </a:prstGeom>
            <a:solidFill>
              <a:srgbClr val="3D7430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9" name="Shape 2344">
              <a:extLst>
                <a:ext uri="{FF2B5EF4-FFF2-40B4-BE49-F238E27FC236}">
                  <a16:creationId xmlns:a16="http://schemas.microsoft.com/office/drawing/2014/main" id="{1C68EE29-BEF3-4E7E-A838-1F7BF6851AA2}"/>
                </a:ext>
              </a:extLst>
            </p:cNvPr>
            <p:cNvSpPr/>
            <p:nvPr/>
          </p:nvSpPr>
          <p:spPr>
            <a:xfrm>
              <a:off x="413426" y="4357986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要求事項に対する設計の評価</a:t>
              </a:r>
              <a:endParaRPr sz="14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25A4D273-7850-4DC7-97A7-E4333EB378A6}"/>
              </a:ext>
            </a:extLst>
          </p:cNvPr>
          <p:cNvGrpSpPr/>
          <p:nvPr/>
        </p:nvGrpSpPr>
        <p:grpSpPr>
          <a:xfrm>
            <a:off x="3948969" y="4140505"/>
            <a:ext cx="1895634" cy="846669"/>
            <a:chOff x="2424969" y="4140504"/>
            <a:chExt cx="1895634" cy="846669"/>
          </a:xfrm>
        </p:grpSpPr>
        <p:sp>
          <p:nvSpPr>
            <p:cNvPr id="7" name="Shape 2343"/>
            <p:cNvSpPr/>
            <p:nvPr/>
          </p:nvSpPr>
          <p:spPr>
            <a:xfrm>
              <a:off x="2424969" y="4140504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8" name="Shape 2344"/>
            <p:cNvSpPr/>
            <p:nvPr/>
          </p:nvSpPr>
          <p:spPr>
            <a:xfrm>
              <a:off x="2574182" y="4357986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要求事項に対する設計の評価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CA5CBAFD-0388-425C-B8D4-F7A9144667AA}"/>
              </a:ext>
            </a:extLst>
          </p:cNvPr>
          <p:cNvGrpSpPr/>
          <p:nvPr/>
        </p:nvGrpSpPr>
        <p:grpSpPr>
          <a:xfrm>
            <a:off x="8176197" y="4140504"/>
            <a:ext cx="1895634" cy="846669"/>
            <a:chOff x="6622216" y="4111754"/>
            <a:chExt cx="1895634" cy="846669"/>
          </a:xfrm>
        </p:grpSpPr>
        <p:sp>
          <p:nvSpPr>
            <p:cNvPr id="44" name="Shape 2343">
              <a:extLst>
                <a:ext uri="{FF2B5EF4-FFF2-40B4-BE49-F238E27FC236}">
                  <a16:creationId xmlns:a16="http://schemas.microsoft.com/office/drawing/2014/main" id="{FD0BE6EA-12F0-431C-84F1-666B440DDB9C}"/>
                </a:ext>
              </a:extLst>
            </p:cNvPr>
            <p:cNvSpPr/>
            <p:nvPr/>
          </p:nvSpPr>
          <p:spPr>
            <a:xfrm>
              <a:off x="6622216" y="4111754"/>
              <a:ext cx="1895634" cy="846669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3D7430"/>
              </a:solidFill>
              <a:prstDash val="solid"/>
              <a:miter lim="400000"/>
            </a:ln>
            <a:effectLst/>
          </p:spPr>
          <p:txBody>
            <a:bodyPr wrap="square" lIns="33866" tIns="33866" rIns="33866" bIns="33866" numCol="1" anchor="ctr">
              <a:noAutofit/>
            </a:bodyPr>
            <a:lstStyle/>
            <a:p>
              <a:pPr marL="40639" marR="40639" algn="ctr">
                <a:defRPr sz="24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24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45" name="Shape 2344">
              <a:extLst>
                <a:ext uri="{FF2B5EF4-FFF2-40B4-BE49-F238E27FC236}">
                  <a16:creationId xmlns:a16="http://schemas.microsoft.com/office/drawing/2014/main" id="{48474AB2-DE59-49ED-A50B-4D352FCC68E7}"/>
                </a:ext>
              </a:extLst>
            </p:cNvPr>
            <p:cNvSpPr/>
            <p:nvPr/>
          </p:nvSpPr>
          <p:spPr>
            <a:xfrm>
              <a:off x="6798884" y="4329236"/>
              <a:ext cx="1683633" cy="537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marL="66992" marR="66992" defTabSz="1562100">
                <a:buClr>
                  <a:srgbClr val="FFFFFF"/>
                </a:buClr>
                <a:buFont typeface="ヒラギノ角ゴ StdN W5"/>
                <a:defRPr sz="1600" spc="16">
                  <a:solidFill>
                    <a:srgbClr val="3D7430"/>
                  </a:solidFill>
                  <a:uFill>
                    <a:solidFill>
                      <a:srgbClr val="404B56"/>
                    </a:solidFill>
                  </a:u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pPr>
              <a:r>
                <a:rPr lang="ja-JP" altLang="en-US" sz="14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ユーザーと組織の要求事項の明確化</a:t>
              </a:r>
              <a:endParaRPr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684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D46B1E6-8285-4076-90E8-AAB2740E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839" y="165570"/>
            <a:ext cx="6458323" cy="6265739"/>
          </a:xfrm>
          <a:prstGeom prst="rect">
            <a:avLst/>
          </a:prstGeom>
          <a:solidFill>
            <a:srgbClr val="EBE6E0">
              <a:alpha val="20000"/>
            </a:srgbClr>
          </a:solidFill>
        </p:spPr>
      </p:pic>
      <p:sp>
        <p:nvSpPr>
          <p:cNvPr id="3" name="Shape 1316">
            <a:extLst>
              <a:ext uri="{FF2B5EF4-FFF2-40B4-BE49-F238E27FC236}">
                <a16:creationId xmlns:a16="http://schemas.microsoft.com/office/drawing/2014/main" id="{DC5F848F-8D66-46EB-BCDE-DC693F031896}"/>
              </a:ext>
            </a:extLst>
          </p:cNvPr>
          <p:cNvSpPr/>
          <p:nvPr/>
        </p:nvSpPr>
        <p:spPr>
          <a:xfrm>
            <a:off x="2866839" y="6431308"/>
            <a:ext cx="6458323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lnSpc>
                <a:spcPct val="120000"/>
              </a:lnSpc>
              <a:defRPr sz="1600" spc="48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 algn="r"/>
            <a:r>
              <a:rPr lang="en-US" altLang="ja-JP" sz="9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https://daed.com/ResearchToolbox.pdf</a:t>
            </a:r>
          </a:p>
          <a:p>
            <a:pPr algn="r"/>
            <a:r>
              <a:rPr lang="en-US" sz="9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http://www.thoughtform.com/wp-content/uploads/2015/04/01_Research_Toolbox.pdf</a:t>
            </a:r>
            <a:endParaRPr sz="9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ADAC73D-7062-4720-B4DD-F0F6375AF299}"/>
              </a:ext>
            </a:extLst>
          </p:cNvPr>
          <p:cNvSpPr/>
          <p:nvPr/>
        </p:nvSpPr>
        <p:spPr>
          <a:xfrm>
            <a:off x="1487488" y="-387424"/>
            <a:ext cx="9793088" cy="7776864"/>
          </a:xfrm>
          <a:prstGeom prst="rect">
            <a:avLst/>
          </a:prstGeom>
          <a:solidFill>
            <a:srgbClr val="EBE6E0">
              <a:alpha val="8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endParaRPr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AE2765A-42E8-42D7-AD6A-8A1B84CEC973}"/>
              </a:ext>
            </a:extLst>
          </p:cNvPr>
          <p:cNvSpPr/>
          <p:nvPr/>
        </p:nvSpPr>
        <p:spPr>
          <a:xfrm>
            <a:off x="6816081" y="1556793"/>
            <a:ext cx="2411661" cy="2411661"/>
          </a:xfrm>
          <a:prstGeom prst="ellipse">
            <a:avLst/>
          </a:prstGeom>
          <a:noFill/>
          <a:ln w="50800" cap="flat">
            <a:solidFill>
              <a:schemeClr val="accent4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エスノグラフィ</a:t>
            </a:r>
            <a:endParaRPr lang="en-US" altLang="ja-JP" sz="3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行動観察</a:t>
            </a:r>
            <a:endParaRPr lang="en-US" altLang="ja-JP" sz="3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3ED26D26-9824-4146-83B8-0FB8D0A39D06}"/>
              </a:ext>
            </a:extLst>
          </p:cNvPr>
          <p:cNvSpPr/>
          <p:nvPr/>
        </p:nvSpPr>
        <p:spPr>
          <a:xfrm>
            <a:off x="4603113" y="2672917"/>
            <a:ext cx="2411661" cy="2411661"/>
          </a:xfrm>
          <a:prstGeom prst="ellipse">
            <a:avLst/>
          </a:prstGeom>
          <a:noFill/>
          <a:ln w="50800" cap="flat">
            <a:solidFill>
              <a:srgbClr val="A6CEA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日記調査</a:t>
            </a:r>
            <a:endParaRPr lang="en-US" altLang="ja-JP" sz="3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0A56B4E1-5231-435F-ACF7-C5BE3ED2069E}"/>
              </a:ext>
            </a:extLst>
          </p:cNvPr>
          <p:cNvSpPr/>
          <p:nvPr/>
        </p:nvSpPr>
        <p:spPr>
          <a:xfrm>
            <a:off x="2390145" y="3789041"/>
            <a:ext cx="2411661" cy="2411661"/>
          </a:xfrm>
          <a:prstGeom prst="ellipse">
            <a:avLst/>
          </a:prstGeom>
          <a:noFill/>
          <a:ln w="50800" cap="flat">
            <a:solidFill>
              <a:schemeClr val="accent2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インタビュー</a:t>
            </a:r>
            <a:endParaRPr lang="en-US" altLang="ja-JP" sz="3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9" name="Shape 2342">
            <a:extLst>
              <a:ext uri="{FF2B5EF4-FFF2-40B4-BE49-F238E27FC236}">
                <a16:creationId xmlns:a16="http://schemas.microsoft.com/office/drawing/2014/main" id="{61E18976-B5EB-47D7-A4E3-D56553F73847}"/>
              </a:ext>
            </a:extLst>
          </p:cNvPr>
          <p:cNvSpPr/>
          <p:nvPr/>
        </p:nvSpPr>
        <p:spPr>
          <a:xfrm>
            <a:off x="5058578" y="1052737"/>
            <a:ext cx="1501948" cy="7017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10000"/>
              </a:lnSpc>
              <a:defRPr sz="1600" spc="64">
                <a:solidFill>
                  <a:srgbClr val="3D7430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 algn="l"/>
            <a:r>
              <a:rPr lang="ja-JP" altLang="en-US" sz="36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時間軸</a:t>
            </a:r>
            <a:endParaRPr sz="36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E6431AB-58F2-4E2C-AE60-ACFAB004FED1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V="1">
            <a:off x="5808944" y="1754468"/>
            <a:ext cx="609" cy="918449"/>
          </a:xfrm>
          <a:prstGeom prst="straightConnector1">
            <a:avLst/>
          </a:prstGeom>
          <a:noFill/>
          <a:ln w="38100" cap="flat">
            <a:solidFill>
              <a:srgbClr val="3D743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2342">
            <a:extLst>
              <a:ext uri="{FF2B5EF4-FFF2-40B4-BE49-F238E27FC236}">
                <a16:creationId xmlns:a16="http://schemas.microsoft.com/office/drawing/2014/main" id="{7CBFCDED-981A-401B-AF9A-5804662823BA}"/>
              </a:ext>
            </a:extLst>
          </p:cNvPr>
          <p:cNvSpPr/>
          <p:nvPr/>
        </p:nvSpPr>
        <p:spPr>
          <a:xfrm>
            <a:off x="6801064" y="4844867"/>
            <a:ext cx="2441692" cy="7017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10000"/>
              </a:lnSpc>
              <a:defRPr sz="1600" spc="64">
                <a:solidFill>
                  <a:srgbClr val="3D7430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 algn="l"/>
            <a:r>
              <a:rPr lang="ja-JP" altLang="en-US" sz="36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環境や文脈</a:t>
            </a:r>
            <a:endParaRPr sz="36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9CE06F75-0095-46A3-A1CA-5F6FD978F2CA}"/>
              </a:ext>
            </a:extLst>
          </p:cNvPr>
          <p:cNvCxnSpPr>
            <a:cxnSpLocks/>
            <a:stCxn id="13" idx="4"/>
            <a:endCxn id="11" idx="0"/>
          </p:cNvCxnSpPr>
          <p:nvPr/>
        </p:nvCxnSpPr>
        <p:spPr>
          <a:xfrm flipH="1">
            <a:off x="8021911" y="3968454"/>
            <a:ext cx="1" cy="876413"/>
          </a:xfrm>
          <a:prstGeom prst="straightConnector1">
            <a:avLst/>
          </a:prstGeom>
          <a:noFill/>
          <a:ln w="38100" cap="flat">
            <a:solidFill>
              <a:srgbClr val="3D743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Shape 2342">
            <a:extLst>
              <a:ext uri="{FF2B5EF4-FFF2-40B4-BE49-F238E27FC236}">
                <a16:creationId xmlns:a16="http://schemas.microsoft.com/office/drawing/2014/main" id="{D5D89CA7-C064-4591-BE0D-10C16926CA56}"/>
              </a:ext>
            </a:extLst>
          </p:cNvPr>
          <p:cNvSpPr/>
          <p:nvPr/>
        </p:nvSpPr>
        <p:spPr>
          <a:xfrm>
            <a:off x="2610064" y="2294089"/>
            <a:ext cx="1971820" cy="7017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10000"/>
              </a:lnSpc>
              <a:defRPr sz="1600" spc="64">
                <a:solidFill>
                  <a:srgbClr val="3D7430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 algn="l"/>
            <a:r>
              <a:rPr lang="ja-JP" altLang="en-US" sz="36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人の内面</a:t>
            </a:r>
            <a:endParaRPr sz="36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A64A3417-8A9F-4481-BBDD-9A8F8418771A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H="1" flipV="1">
            <a:off x="3595975" y="2995820"/>
            <a:ext cx="1" cy="793221"/>
          </a:xfrm>
          <a:prstGeom prst="straightConnector1">
            <a:avLst/>
          </a:prstGeom>
          <a:noFill/>
          <a:ln w="38100" cap="flat">
            <a:solidFill>
              <a:srgbClr val="3D743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7882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8812736-4C57-4764-A086-03F5E5A07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345353"/>
            <a:ext cx="5256584" cy="52565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C7A12E8-1D5E-4B16-B3A3-6B564E43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95" y="1713505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3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7EC880F-164D-4ECB-9C47-865189760B0C}"/>
              </a:ext>
            </a:extLst>
          </p:cNvPr>
          <p:cNvGrpSpPr/>
          <p:nvPr/>
        </p:nvGrpSpPr>
        <p:grpSpPr>
          <a:xfrm>
            <a:off x="2495601" y="999598"/>
            <a:ext cx="7262939" cy="4858805"/>
            <a:chOff x="2495601" y="999598"/>
            <a:chExt cx="7262939" cy="485880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EB96611-4286-42D8-AB95-E340CB64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5601" y="999598"/>
              <a:ext cx="7262939" cy="4858805"/>
            </a:xfrm>
            <a:prstGeom prst="rect">
              <a:avLst/>
            </a:prstGeom>
          </p:spPr>
        </p:pic>
        <p:sp>
          <p:nvSpPr>
            <p:cNvPr id="4" name="フリーフォーム: 図形 3">
              <a:extLst>
                <a:ext uri="{FF2B5EF4-FFF2-40B4-BE49-F238E27FC236}">
                  <a16:creationId xmlns:a16="http://schemas.microsoft.com/office/drawing/2014/main" id="{3B8C18BF-7A79-4714-A7D3-6B97DE8DEF0A}"/>
                </a:ext>
              </a:extLst>
            </p:cNvPr>
            <p:cNvSpPr/>
            <p:nvPr/>
          </p:nvSpPr>
          <p:spPr>
            <a:xfrm>
              <a:off x="6816080" y="2852936"/>
              <a:ext cx="720079" cy="1271174"/>
            </a:xfrm>
            <a:custGeom>
              <a:avLst/>
              <a:gdLst>
                <a:gd name="connsiteX0" fmla="*/ 0 w 602378"/>
                <a:gd name="connsiteY0" fmla="*/ 728053 h 814726"/>
                <a:gd name="connsiteX1" fmla="*/ 225350 w 602378"/>
                <a:gd name="connsiteY1" fmla="*/ 814726 h 814726"/>
                <a:gd name="connsiteX2" fmla="*/ 442033 w 602378"/>
                <a:gd name="connsiteY2" fmla="*/ 671716 h 814726"/>
                <a:gd name="connsiteX3" fmla="*/ 598044 w 602378"/>
                <a:gd name="connsiteY3" fmla="*/ 320690 h 814726"/>
                <a:gd name="connsiteX4" fmla="*/ 602378 w 602378"/>
                <a:gd name="connsiteY4" fmla="*/ 99674 h 814726"/>
                <a:gd name="connsiteX5" fmla="*/ 247018 w 602378"/>
                <a:gd name="connsiteY5" fmla="*/ 0 h 814726"/>
                <a:gd name="connsiteX6" fmla="*/ 0 w 602378"/>
                <a:gd name="connsiteY6" fmla="*/ 728053 h 81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378" h="814726">
                  <a:moveTo>
                    <a:pt x="0" y="728053"/>
                  </a:moveTo>
                  <a:lnTo>
                    <a:pt x="225350" y="814726"/>
                  </a:lnTo>
                  <a:lnTo>
                    <a:pt x="442033" y="671716"/>
                  </a:lnTo>
                  <a:lnTo>
                    <a:pt x="598044" y="320690"/>
                  </a:lnTo>
                  <a:cubicBezTo>
                    <a:pt x="599489" y="247018"/>
                    <a:pt x="600933" y="173346"/>
                    <a:pt x="602378" y="99674"/>
                  </a:cubicBezTo>
                  <a:lnTo>
                    <a:pt x="247018" y="0"/>
                  </a:lnTo>
                  <a:lnTo>
                    <a:pt x="0" y="728053"/>
                  </a:lnTo>
                  <a:close/>
                </a:path>
              </a:pathLst>
            </a:custGeom>
            <a:solidFill>
              <a:srgbClr val="BAB57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ja-JP" altLang="en-US"/>
            </a:p>
          </p:txBody>
        </p:sp>
      </p:grpSp>
      <p:sp>
        <p:nvSpPr>
          <p:cNvPr id="6" name="楕円 5">
            <a:extLst>
              <a:ext uri="{FF2B5EF4-FFF2-40B4-BE49-F238E27FC236}">
                <a16:creationId xmlns:a16="http://schemas.microsoft.com/office/drawing/2014/main" id="{9A8D60DF-55D5-4E08-9C5E-8E54B49AF168}"/>
              </a:ext>
            </a:extLst>
          </p:cNvPr>
          <p:cNvSpPr/>
          <p:nvPr/>
        </p:nvSpPr>
        <p:spPr>
          <a:xfrm>
            <a:off x="1991544" y="4077072"/>
            <a:ext cx="2016224" cy="2016224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endParaRPr lang="en-US" altLang="ja-JP" sz="54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21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E8B8DC-BF4A-4641-AD6D-922BFA68E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404664"/>
            <a:ext cx="6912768" cy="65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449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_R3A0279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4" y="-1793"/>
            <a:ext cx="10286329" cy="68615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4" name="Shape 1294"/>
          <p:cNvSpPr/>
          <p:nvPr/>
        </p:nvSpPr>
        <p:spPr>
          <a:xfrm>
            <a:off x="1524000" y="-50800"/>
            <a:ext cx="4480560" cy="6959600"/>
          </a:xfrm>
          <a:prstGeom prst="rect">
            <a:avLst/>
          </a:prstGeom>
          <a:solidFill>
            <a:srgbClr val="000000">
              <a:alpha val="795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95" name="Shape 1295"/>
          <p:cNvSpPr/>
          <p:nvPr/>
        </p:nvSpPr>
        <p:spPr>
          <a:xfrm>
            <a:off x="2058987" y="1890284"/>
            <a:ext cx="3604965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defRPr sz="4600" spc="138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sz="4600"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行動観察</a:t>
            </a:r>
            <a:r>
              <a:rPr sz="46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</a:p>
          <a:p>
            <a:pPr algn="just">
              <a:defRPr sz="2900" spc="87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sz="2900"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だけではダメなの</a:t>
            </a:r>
            <a:r>
              <a:rPr sz="29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？</a:t>
            </a:r>
          </a:p>
        </p:txBody>
      </p:sp>
      <p:sp>
        <p:nvSpPr>
          <p:cNvPr id="1296" name="Shape 1296"/>
          <p:cNvSpPr/>
          <p:nvPr/>
        </p:nvSpPr>
        <p:spPr>
          <a:xfrm>
            <a:off x="2065338" y="1345928"/>
            <a:ext cx="111825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流行りの</a:t>
            </a:r>
          </a:p>
        </p:txBody>
      </p:sp>
      <p:sp>
        <p:nvSpPr>
          <p:cNvPr id="1297" name="Shape 1297"/>
          <p:cNvSpPr/>
          <p:nvPr/>
        </p:nvSpPr>
        <p:spPr>
          <a:xfrm>
            <a:off x="3185478" y="1642868"/>
            <a:ext cx="2004620" cy="0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98" name="Shape 1298"/>
          <p:cNvSpPr/>
          <p:nvPr/>
        </p:nvSpPr>
        <p:spPr>
          <a:xfrm>
            <a:off x="3965829" y="5236346"/>
            <a:ext cx="129939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 sz="140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安藤昌也, 2015</a:t>
            </a:r>
          </a:p>
        </p:txBody>
      </p:sp>
      <p:sp>
        <p:nvSpPr>
          <p:cNvPr id="1299" name="Shape 1299"/>
          <p:cNvSpPr/>
          <p:nvPr/>
        </p:nvSpPr>
        <p:spPr>
          <a:xfrm>
            <a:off x="2005330" y="3729356"/>
            <a:ext cx="3418840" cy="137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defRPr sz="1800" spc="53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pPr>
              <a:lnSpc>
                <a:spcPts val="2500"/>
              </a:lnSpc>
            </a:pPr>
            <a:r>
              <a:rPr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｢</a:t>
            </a:r>
            <a:r>
              <a:rPr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観察｣と｢インタビュ</a:t>
            </a:r>
            <a:r>
              <a:rPr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ー｣</a:t>
            </a:r>
            <a:r>
              <a:rPr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を組み合わせた調査と分析を繰り返すことでユーザの生活世界がどんどん観えてくる</a:t>
            </a:r>
            <a:r>
              <a:rPr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948461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image7.png" descr="naoko_img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4" y="788089"/>
            <a:ext cx="4426857" cy="6118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3" name="11053891_904794266248243_1851788182599297597_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3859" y="-1424441"/>
            <a:ext cx="13939220" cy="9290543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/>
          <p:nvPr/>
        </p:nvSpPr>
        <p:spPr>
          <a:xfrm>
            <a:off x="1524001" y="-50800"/>
            <a:ext cx="5003801" cy="6959600"/>
          </a:xfrm>
          <a:prstGeom prst="rect">
            <a:avLst/>
          </a:prstGeom>
          <a:solidFill>
            <a:srgbClr val="000000">
              <a:alpha val="9027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grpSp>
        <p:nvGrpSpPr>
          <p:cNvPr id="1227" name="Group 1227" descr="C:\Users\Public\Pictures\Picture_2015\2015-04_Tokyo\DSC01939.JPG"/>
          <p:cNvGrpSpPr/>
          <p:nvPr/>
        </p:nvGrpSpPr>
        <p:grpSpPr>
          <a:xfrm>
            <a:off x="4875244" y="4366301"/>
            <a:ext cx="2720912" cy="2703239"/>
            <a:chOff x="0" y="0"/>
            <a:chExt cx="2720910" cy="2703238"/>
          </a:xfrm>
        </p:grpSpPr>
        <p:sp>
          <p:nvSpPr>
            <p:cNvPr id="1225" name="Shape 1225"/>
            <p:cNvSpPr/>
            <p:nvPr/>
          </p:nvSpPr>
          <p:spPr>
            <a:xfrm rot="954291">
              <a:off x="256698" y="260712"/>
              <a:ext cx="2207514" cy="218181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hangingPunct="1">
                <a:defRPr/>
              </a:pPr>
              <a:endParaRPr sz="1800">
                <a:solidFill>
                  <a:sysClr val="windowText" lastClr="00000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pic>
          <p:nvPicPr>
            <p:cNvPr id="1226" name="image8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954291">
              <a:off x="256698" y="260712"/>
              <a:ext cx="2207514" cy="2181815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blurRad="50800" dist="18000" dir="54000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228" name="Shape 1228"/>
          <p:cNvSpPr/>
          <p:nvPr/>
        </p:nvSpPr>
        <p:spPr>
          <a:xfrm>
            <a:off x="3271169" y="1010856"/>
            <a:ext cx="150946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 hangingPunct="1">
              <a:defRPr sz="18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sz="1800" dirty="0" err="1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プロフィール</a:t>
            </a:r>
            <a:endParaRPr sz="1800" dirty="0">
              <a:solidFill>
                <a:srgbClr val="FEFDFF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ヒラギノ角ゴ Std"/>
              <a:sym typeface="ヒラギノ角ゴ Std"/>
            </a:endParaRPr>
          </a:p>
          <a:p>
            <a:pPr algn="ctr" hangingPunct="1">
              <a:defRPr sz="1400" spc="28">
                <a:solidFill>
                  <a:srgbClr val="FEFD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rPr sz="1400" spc="28" dirty="0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ProN W3"/>
                <a:sym typeface="ヒラギノ角ゴ ProN W3"/>
              </a:rPr>
              <a:t>- </a:t>
            </a:r>
            <a:r>
              <a:rPr sz="1400" spc="28" dirty="0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Arial" panose="020B0604020202020204" pitchFamily="34" charset="0"/>
                <a:sym typeface="ヒラギノ角ゴ ProN W3"/>
              </a:rPr>
              <a:t>About</a:t>
            </a:r>
            <a:r>
              <a:rPr sz="1400" spc="28" dirty="0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ProN W3"/>
                <a:sym typeface="ヒラギノ角ゴ ProN W3"/>
              </a:rPr>
              <a:t> -</a:t>
            </a:r>
          </a:p>
        </p:txBody>
      </p:sp>
      <p:sp>
        <p:nvSpPr>
          <p:cNvPr id="1229" name="Shape 1229"/>
          <p:cNvSpPr/>
          <p:nvPr/>
        </p:nvSpPr>
        <p:spPr>
          <a:xfrm>
            <a:off x="3265233" y="1601520"/>
            <a:ext cx="1521334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30" name="Shape 1230"/>
          <p:cNvSpPr/>
          <p:nvPr/>
        </p:nvSpPr>
        <p:spPr>
          <a:xfrm>
            <a:off x="3265233" y="869773"/>
            <a:ext cx="1521334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31" name="Shape 1231"/>
          <p:cNvSpPr/>
          <p:nvPr/>
        </p:nvSpPr>
        <p:spPr>
          <a:xfrm>
            <a:off x="3265233" y="844373"/>
            <a:ext cx="1521334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32" name="Shape 1232"/>
          <p:cNvSpPr/>
          <p:nvPr/>
        </p:nvSpPr>
        <p:spPr>
          <a:xfrm>
            <a:off x="3265233" y="1626920"/>
            <a:ext cx="1521334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33" name="Shape 1233"/>
          <p:cNvSpPr/>
          <p:nvPr/>
        </p:nvSpPr>
        <p:spPr>
          <a:xfrm>
            <a:off x="2500696" y="4734601"/>
            <a:ext cx="2702000" cy="1054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hangingPunct="1">
              <a:lnSpc>
                <a:spcPts val="2500"/>
              </a:lnSpc>
              <a:defRPr sz="20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sz="2000" dirty="0" err="1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好きなモノはビール</a:t>
            </a:r>
            <a:r>
              <a:rPr sz="2000" dirty="0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。</a:t>
            </a:r>
          </a:p>
          <a:p>
            <a:pPr hangingPunct="1">
              <a:lnSpc>
                <a:spcPts val="2500"/>
              </a:lnSpc>
              <a:defRPr sz="1600">
                <a:solidFill>
                  <a:srgbClr val="FEFD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rPr sz="1600" dirty="0" err="1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ProN W3"/>
                <a:sym typeface="ヒラギノ角ゴ ProN W3"/>
              </a:rPr>
              <a:t>好きなコトは旅行に行って</a:t>
            </a:r>
            <a:endParaRPr sz="1600" dirty="0">
              <a:solidFill>
                <a:srgbClr val="FEFDFF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ヒラギノ角ゴ ProN W3"/>
              <a:sym typeface="ヒラギノ角ゴ ProN W3"/>
            </a:endParaRPr>
          </a:p>
          <a:p>
            <a:pPr hangingPunct="1">
              <a:lnSpc>
                <a:spcPts val="2500"/>
              </a:lnSpc>
              <a:defRPr sz="1600">
                <a:solidFill>
                  <a:srgbClr val="FEFD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r>
              <a:rPr sz="1600" dirty="0" err="1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ProN W3"/>
                <a:sym typeface="ヒラギノ角ゴ ProN W3"/>
              </a:rPr>
              <a:t>ビールを飲むこと</a:t>
            </a:r>
            <a:r>
              <a:rPr sz="1600" dirty="0">
                <a:solidFill>
                  <a:srgbClr val="FEFDFF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ProN W3"/>
                <a:sym typeface="ヒラギノ角ゴ ProN W3"/>
              </a:rPr>
              <a:t>。</a:t>
            </a:r>
          </a:p>
        </p:txBody>
      </p:sp>
      <p:sp>
        <p:nvSpPr>
          <p:cNvPr id="1234" name="Shape 1234"/>
          <p:cNvSpPr/>
          <p:nvPr/>
        </p:nvSpPr>
        <p:spPr>
          <a:xfrm>
            <a:off x="2512187" y="3392637"/>
            <a:ext cx="279580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hangingPunct="1">
              <a:lnSpc>
                <a:spcPts val="2000"/>
              </a:lnSpc>
              <a:defRPr sz="14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endParaRPr sz="1400" dirty="0">
              <a:solidFill>
                <a:srgbClr val="FEFDFF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ヒラギノ角ゴ Std"/>
              <a:sym typeface="ヒラギノ角ゴ Std"/>
            </a:endParaRPr>
          </a:p>
        </p:txBody>
      </p:sp>
      <p:grpSp>
        <p:nvGrpSpPr>
          <p:cNvPr id="1237" name="Group 1237"/>
          <p:cNvGrpSpPr/>
          <p:nvPr/>
        </p:nvGrpSpPr>
        <p:grpSpPr>
          <a:xfrm>
            <a:off x="4007769" y="2248802"/>
            <a:ext cx="2746207" cy="774564"/>
            <a:chOff x="-44205" y="0"/>
            <a:chExt cx="2746205" cy="774563"/>
          </a:xfrm>
        </p:grpSpPr>
        <p:sp>
          <p:nvSpPr>
            <p:cNvPr id="1235" name="Shape 1235"/>
            <p:cNvSpPr/>
            <p:nvPr/>
          </p:nvSpPr>
          <p:spPr>
            <a:xfrm>
              <a:off x="0" y="0"/>
              <a:ext cx="2702000" cy="461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3000">
                  <a:solidFill>
                    <a:srgbClr val="FEFDFF"/>
                  </a:solidFill>
                  <a:latin typeface="ヒラギノ角ゴ ProN W6"/>
                  <a:ea typeface="ヒラギノ角ゴ ProN W6"/>
                  <a:cs typeface="ヒラギノ角ゴ ProN W6"/>
                  <a:sym typeface="ヒラギノ角ゴ ProN W6"/>
                </a:defRPr>
              </a:lvl1pPr>
            </a:lstStyle>
            <a:p>
              <a:pPr hangingPunct="1">
                <a:defRPr/>
              </a:pPr>
              <a:r>
                <a:rPr dirty="0" err="1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奥泉直子</a:t>
              </a:r>
              <a:endParaRPr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-44205" y="466788"/>
              <a:ext cx="225092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400" spc="69">
                  <a:solidFill>
                    <a:srgbClr val="FEFDFF"/>
                  </a:solidFill>
                  <a:latin typeface="ヒラギノ角ゴ ProN W3"/>
                  <a:ea typeface="ヒラギノ角ゴ ProN W3"/>
                  <a:cs typeface="ヒラギノ角ゴ ProN W3"/>
                  <a:sym typeface="ヒラギノ角ゴ ProN W3"/>
                </a:defRPr>
              </a:lvl1pPr>
            </a:lstStyle>
            <a:p>
              <a:pPr hangingPunct="1">
                <a:defRPr/>
              </a:pPr>
              <a:r>
                <a:rPr lang="en-US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OKUIZUMI, </a:t>
              </a:r>
              <a:r>
                <a:rPr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Naoko</a:t>
              </a:r>
            </a:p>
          </p:txBody>
        </p:sp>
      </p:grpSp>
      <p:sp>
        <p:nvSpPr>
          <p:cNvPr id="1239" name="Shape 1239"/>
          <p:cNvSpPr/>
          <p:nvPr/>
        </p:nvSpPr>
        <p:spPr>
          <a:xfrm>
            <a:off x="2546566" y="4471326"/>
            <a:ext cx="3147637" cy="1"/>
          </a:xfrm>
          <a:prstGeom prst="line">
            <a:avLst/>
          </a:prstGeom>
          <a:ln w="12700">
            <a:solidFill>
              <a:srgbClr val="FEFDFF">
                <a:alpha val="50000"/>
              </a:srgbClr>
            </a:solidFill>
            <a:miter lim="400000"/>
          </a:ln>
        </p:spPr>
        <p:txBody>
          <a:bodyPr lIns="45719" rIns="45719"/>
          <a:lstStyle/>
          <a:p>
            <a:pPr hangingPunct="1">
              <a:defRPr/>
            </a:pPr>
            <a:endParaRPr sz="1800">
              <a:solidFill>
                <a:sysClr val="windowText" lastClr="00000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pic>
        <p:nvPicPr>
          <p:cNvPr id="1240" name="11053891_904794266248243_1851788182599297597_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0147" y="1950979"/>
            <a:ext cx="1269706" cy="1269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" name="Shape 1234">
            <a:extLst>
              <a:ext uri="{FF2B5EF4-FFF2-40B4-BE49-F238E27FC236}">
                <a16:creationId xmlns:a16="http://schemas.microsoft.com/office/drawing/2014/main" id="{EF5F6763-57B0-4543-928D-4565E689B573}"/>
              </a:ext>
            </a:extLst>
          </p:cNvPr>
          <p:cNvSpPr/>
          <p:nvPr/>
        </p:nvSpPr>
        <p:spPr>
          <a:xfrm>
            <a:off x="2515751" y="3418487"/>
            <a:ext cx="2795803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EFDFF"/>
                </a:solidFill>
                <a:effectLst/>
                <a:uLnTx/>
                <a:uFillTx/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フリーランスのユーザビリティ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EFDFF"/>
                </a:solidFill>
                <a:effectLst/>
                <a:uLnTx/>
                <a:uFillTx/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＆</a:t>
            </a:r>
          </a:p>
          <a:p>
            <a:pPr marL="0" marR="0" lvl="0" indent="0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EFD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EFDFF"/>
                </a:solidFill>
                <a:effectLst/>
                <a:uLnTx/>
                <a:uFillTx/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UXリサーチスペシャリスト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EFDFF"/>
              </a:solidFill>
              <a:effectLst/>
              <a:uLnTx/>
              <a:uFillTx/>
              <a:latin typeface="小塚ゴシック Pro M" panose="020B0700000000000000" pitchFamily="34" charset="-128"/>
              <a:ea typeface="小塚ゴシック Pro M" panose="020B0700000000000000" pitchFamily="34" charset="-128"/>
              <a:cs typeface="ヒラギノ角ゴ Std"/>
              <a:sym typeface="ヒラギノ角ゴ Std"/>
            </a:endParaRPr>
          </a:p>
        </p:txBody>
      </p:sp>
      <p:sp>
        <p:nvSpPr>
          <p:cNvPr id="22" name="Shape 1238">
            <a:extLst>
              <a:ext uri="{FF2B5EF4-FFF2-40B4-BE49-F238E27FC236}">
                <a16:creationId xmlns:a16="http://schemas.microsoft.com/office/drawing/2014/main" id="{08E5D032-F26A-4D38-8986-9AECE4441AFE}"/>
              </a:ext>
            </a:extLst>
          </p:cNvPr>
          <p:cNvSpPr/>
          <p:nvPr/>
        </p:nvSpPr>
        <p:spPr>
          <a:xfrm>
            <a:off x="2505753" y="3977362"/>
            <a:ext cx="323639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EFD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EFDFF"/>
                </a:solidFill>
                <a:effectLst/>
                <a:uLnTx/>
                <a:uFillTx/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Arial" panose="020B0604020202020204" pitchFamily="34" charset="0"/>
                <a:sym typeface="ヒラギノ角ゴ ProN W3"/>
              </a:rPr>
              <a:t>Usability &amp; UX Research S</a:t>
            </a:r>
            <a:r>
              <a:rPr lang="en-US" dirty="0" err="1"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Arial" panose="020B0604020202020204" pitchFamily="34" charset="0"/>
              </a:rPr>
              <a:t>p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EFDFF"/>
                </a:solidFill>
                <a:effectLst/>
                <a:uLnTx/>
                <a:uFillTx/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Arial" panose="020B0604020202020204" pitchFamily="34" charset="0"/>
                <a:sym typeface="ヒラギノ角ゴ ProN W3"/>
              </a:rPr>
              <a:t>ecialist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EFDFF"/>
              </a:solidFill>
              <a:effectLst/>
              <a:uLnTx/>
              <a:uFillTx/>
              <a:latin typeface="小塚ゴシック Pro M" panose="020B0700000000000000" pitchFamily="34" charset="-128"/>
              <a:ea typeface="小塚ゴシック Pro M" panose="020B0700000000000000" pitchFamily="34" charset="-128"/>
              <a:cs typeface="Arial" panose="020B0604020202020204" pitchFamily="34" charset="0"/>
              <a:sym typeface="ヒラギノ角ゴ ProN W3"/>
            </a:endParaRPr>
          </a:p>
        </p:txBody>
      </p:sp>
    </p:spTree>
    <p:extLst>
      <p:ext uri="{BB962C8B-B14F-4D97-AF65-F5344CB8AC3E}">
        <p14:creationId xmlns:p14="http://schemas.microsoft.com/office/powerpoint/2010/main" val="349053874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28AA69A2-F8B0-4C5B-878C-90CD16697A49}"/>
              </a:ext>
            </a:extLst>
          </p:cNvPr>
          <p:cNvGrpSpPr/>
          <p:nvPr/>
        </p:nvGrpSpPr>
        <p:grpSpPr>
          <a:xfrm>
            <a:off x="2360920" y="3610617"/>
            <a:ext cx="7476087" cy="1181746"/>
            <a:chOff x="1073625" y="1097848"/>
            <a:chExt cx="7476087" cy="1181746"/>
          </a:xfrm>
        </p:grpSpPr>
        <p:sp>
          <p:nvSpPr>
            <p:cNvPr id="21" name="Shape 2342">
              <a:extLst>
                <a:ext uri="{FF2B5EF4-FFF2-40B4-BE49-F238E27FC236}">
                  <a16:creationId xmlns:a16="http://schemas.microsoft.com/office/drawing/2014/main" id="{8BF51C3B-81C0-4AA3-8A00-A0121E74E3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5" y="1097848"/>
              <a:ext cx="3308958" cy="551493"/>
            </a:xfrm>
            <a:prstGeom prst="rect">
              <a:avLst/>
            </a:prstGeom>
            <a:solidFill>
              <a:srgbClr val="A4BCE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インタビュー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2" name="Shape 2342">
              <a:extLst>
                <a:ext uri="{FF2B5EF4-FFF2-40B4-BE49-F238E27FC236}">
                  <a16:creationId xmlns:a16="http://schemas.microsoft.com/office/drawing/2014/main" id="{83E9BCD7-E702-4AF3-A74E-656B1A0E1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5" y="1728101"/>
              <a:ext cx="3308958" cy="551493"/>
            </a:xfrm>
            <a:prstGeom prst="rect">
              <a:avLst/>
            </a:prstGeom>
            <a:solidFill>
              <a:srgbClr val="8BB79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日記調査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3" name="Shape 2342">
              <a:extLst>
                <a:ext uri="{FF2B5EF4-FFF2-40B4-BE49-F238E27FC236}">
                  <a16:creationId xmlns:a16="http://schemas.microsoft.com/office/drawing/2014/main" id="{9DB4F891-9973-4EE6-AB2D-E12F6AA1D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0754" y="1414551"/>
              <a:ext cx="3308958" cy="551493"/>
            </a:xfrm>
            <a:prstGeom prst="rect">
              <a:avLst/>
            </a:prstGeom>
            <a:solidFill>
              <a:srgbClr val="FAD77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エスノグラフィ調査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cxnSp>
          <p:nvCxnSpPr>
            <p:cNvPr id="31" name="コネクタ: カギ線 30">
              <a:extLst>
                <a:ext uri="{FF2B5EF4-FFF2-40B4-BE49-F238E27FC236}">
                  <a16:creationId xmlns:a16="http://schemas.microsoft.com/office/drawing/2014/main" id="{C6215F1F-2B54-4901-BF1E-8213FEE3F8EC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4382583" y="1373595"/>
              <a:ext cx="858171" cy="316703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" name="コネクタ: カギ線 32">
              <a:extLst>
                <a:ext uri="{FF2B5EF4-FFF2-40B4-BE49-F238E27FC236}">
                  <a16:creationId xmlns:a16="http://schemas.microsoft.com/office/drawing/2014/main" id="{5FD962BE-0012-48E1-80B8-23162C391488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 flipV="1">
              <a:off x="4382583" y="1690298"/>
              <a:ext cx="858171" cy="313550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87B91602-1E86-4E9A-A571-D8F459F3816F}"/>
              </a:ext>
            </a:extLst>
          </p:cNvPr>
          <p:cNvGrpSpPr/>
          <p:nvPr/>
        </p:nvGrpSpPr>
        <p:grpSpPr>
          <a:xfrm>
            <a:off x="2360919" y="2694294"/>
            <a:ext cx="7476094" cy="551495"/>
            <a:chOff x="1073625" y="2381689"/>
            <a:chExt cx="7476094" cy="551495"/>
          </a:xfrm>
        </p:grpSpPr>
        <p:sp>
          <p:nvSpPr>
            <p:cNvPr id="24" name="Shape 2342">
              <a:extLst>
                <a:ext uri="{FF2B5EF4-FFF2-40B4-BE49-F238E27FC236}">
                  <a16:creationId xmlns:a16="http://schemas.microsoft.com/office/drawing/2014/main" id="{4A9D978C-4995-4B13-972F-549DFF353C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5" y="2381689"/>
              <a:ext cx="3303039" cy="550507"/>
            </a:xfrm>
            <a:prstGeom prst="rect">
              <a:avLst/>
            </a:prstGeom>
            <a:solidFill>
              <a:srgbClr val="8BB79E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日記調査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5" name="Shape 2342">
              <a:extLst>
                <a:ext uri="{FF2B5EF4-FFF2-40B4-BE49-F238E27FC236}">
                  <a16:creationId xmlns:a16="http://schemas.microsoft.com/office/drawing/2014/main" id="{C59E2EDB-EDB4-406A-BEA7-F61ABC5945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0755" y="2381689"/>
              <a:ext cx="3308964" cy="551495"/>
            </a:xfrm>
            <a:prstGeom prst="rect">
              <a:avLst/>
            </a:prstGeom>
            <a:solidFill>
              <a:srgbClr val="A4BCE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インタビュー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6E70A0A0-F1F2-48F2-A5F2-6BE9737371A4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4376664" y="2656943"/>
              <a:ext cx="864091" cy="494"/>
            </a:xfrm>
            <a:prstGeom prst="straightConnector1">
              <a:avLst/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136C224E-151E-4410-938C-C6AF9EFE545A}"/>
              </a:ext>
            </a:extLst>
          </p:cNvPr>
          <p:cNvGrpSpPr/>
          <p:nvPr/>
        </p:nvGrpSpPr>
        <p:grpSpPr>
          <a:xfrm>
            <a:off x="2360919" y="1775016"/>
            <a:ext cx="7470168" cy="554448"/>
            <a:chOff x="1073625" y="3105345"/>
            <a:chExt cx="7470168" cy="554448"/>
          </a:xfrm>
        </p:grpSpPr>
        <p:sp>
          <p:nvSpPr>
            <p:cNvPr id="26" name="Shape 2342">
              <a:extLst>
                <a:ext uri="{FF2B5EF4-FFF2-40B4-BE49-F238E27FC236}">
                  <a16:creationId xmlns:a16="http://schemas.microsoft.com/office/drawing/2014/main" id="{0F772878-827B-4397-B509-D78794620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5" y="3109286"/>
              <a:ext cx="3303039" cy="550507"/>
            </a:xfrm>
            <a:prstGeom prst="rect">
              <a:avLst/>
            </a:prstGeom>
            <a:solidFill>
              <a:srgbClr val="FAD77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エスノグラフィ調査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7" name="Shape 2342">
              <a:extLst>
                <a:ext uri="{FF2B5EF4-FFF2-40B4-BE49-F238E27FC236}">
                  <a16:creationId xmlns:a16="http://schemas.microsoft.com/office/drawing/2014/main" id="{ED096DD7-B151-4FDE-9C48-F901A45085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0754" y="3105345"/>
              <a:ext cx="3303039" cy="550507"/>
            </a:xfrm>
            <a:prstGeom prst="rect">
              <a:avLst/>
            </a:prstGeom>
            <a:solidFill>
              <a:srgbClr val="A4BCE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インタビュー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F9078F41-5EC7-4EB7-8CF5-8A1AA45B96DB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 flipV="1">
              <a:off x="4376664" y="3380599"/>
              <a:ext cx="864090" cy="3941"/>
            </a:xfrm>
            <a:prstGeom prst="straightConnector1">
              <a:avLst/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915BF51A-FEF6-4508-AA22-CECABCAB9170}"/>
              </a:ext>
            </a:extLst>
          </p:cNvPr>
          <p:cNvGrpSpPr/>
          <p:nvPr/>
        </p:nvGrpSpPr>
        <p:grpSpPr>
          <a:xfrm>
            <a:off x="2360919" y="5157193"/>
            <a:ext cx="7470169" cy="1183205"/>
            <a:chOff x="1073624" y="3914753"/>
            <a:chExt cx="7470169" cy="1183205"/>
          </a:xfrm>
        </p:grpSpPr>
        <p:sp>
          <p:nvSpPr>
            <p:cNvPr id="18" name="Shape 2342">
              <a:extLst>
                <a:ext uri="{FF2B5EF4-FFF2-40B4-BE49-F238E27FC236}">
                  <a16:creationId xmlns:a16="http://schemas.microsoft.com/office/drawing/2014/main" id="{E90FEC13-DE55-464D-B18E-5CFA090FD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4" y="4547451"/>
              <a:ext cx="3303039" cy="550507"/>
            </a:xfrm>
            <a:prstGeom prst="rect">
              <a:avLst/>
            </a:prstGeom>
            <a:solidFill>
              <a:srgbClr val="A4BCE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インタビュー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8" name="Shape 2342">
              <a:extLst>
                <a:ext uri="{FF2B5EF4-FFF2-40B4-BE49-F238E27FC236}">
                  <a16:creationId xmlns:a16="http://schemas.microsoft.com/office/drawing/2014/main" id="{A427ECAF-33AB-4B28-A362-26FED8BDD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624" y="3914753"/>
              <a:ext cx="3303039" cy="550507"/>
            </a:xfrm>
            <a:prstGeom prst="rect">
              <a:avLst/>
            </a:prstGeom>
            <a:solidFill>
              <a:srgbClr val="FAD77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エスノグラフィ調査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29" name="Shape 2342">
              <a:extLst>
                <a:ext uri="{FF2B5EF4-FFF2-40B4-BE49-F238E27FC236}">
                  <a16:creationId xmlns:a16="http://schemas.microsoft.com/office/drawing/2014/main" id="{4049BD93-E3A1-4EC2-8996-7DB56B6378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0754" y="4251372"/>
              <a:ext cx="3303039" cy="5505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 anchor="ctr">
              <a:noAutofit/>
            </a:bodyPr>
            <a:lstStyle>
              <a:lvl1pPr algn="ctr">
                <a:lnSpc>
                  <a:spcPct val="110000"/>
                </a:lnSpc>
                <a:defRPr sz="1600" spc="64">
                  <a:solidFill>
                    <a:srgbClr val="3D7430"/>
                  </a:solidFill>
                  <a:latin typeface="ヒラギノ角ゴ Std"/>
                  <a:ea typeface="ヒラギノ角ゴ Std"/>
                  <a:cs typeface="ヒラギノ角ゴ Std"/>
                  <a:sym typeface="ヒラギノ角ゴ Std"/>
                </a:defRPr>
              </a:lvl1pPr>
            </a:lstStyle>
            <a:p>
              <a:r>
                <a:rPr lang="ja-JP" altLang="en-US" sz="2400" dirty="0">
                  <a:solidFill>
                    <a:srgbClr val="313A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アンケート</a:t>
              </a:r>
              <a:endParaRPr sz="2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cxnSp>
          <p:nvCxnSpPr>
            <p:cNvPr id="44" name="コネクタ: カギ線 43">
              <a:extLst>
                <a:ext uri="{FF2B5EF4-FFF2-40B4-BE49-F238E27FC236}">
                  <a16:creationId xmlns:a16="http://schemas.microsoft.com/office/drawing/2014/main" id="{C6FD2D92-CEF2-4497-90A8-CDE29F802ED8}"/>
                </a:ext>
              </a:extLst>
            </p:cNvPr>
            <p:cNvCxnSpPr>
              <a:cxnSpLocks/>
              <a:stCxn id="18" idx="3"/>
              <a:endCxn id="29" idx="1"/>
            </p:cNvCxnSpPr>
            <p:nvPr/>
          </p:nvCxnSpPr>
          <p:spPr>
            <a:xfrm flipV="1">
              <a:off x="4376663" y="4526626"/>
              <a:ext cx="864091" cy="296079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コネクタ: カギ線 44">
              <a:extLst>
                <a:ext uri="{FF2B5EF4-FFF2-40B4-BE49-F238E27FC236}">
                  <a16:creationId xmlns:a16="http://schemas.microsoft.com/office/drawing/2014/main" id="{28A8437B-5359-46A7-8923-4A07C4DA4E65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4376663" y="4190007"/>
              <a:ext cx="864091" cy="336619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3" name="Shape 1288">
            <a:extLst>
              <a:ext uri="{FF2B5EF4-FFF2-40B4-BE49-F238E27FC236}">
                <a16:creationId xmlns:a16="http://schemas.microsoft.com/office/drawing/2014/main" id="{DEAB9B2E-BEAF-47C0-9F05-C1A06D899C48}"/>
              </a:ext>
            </a:extLst>
          </p:cNvPr>
          <p:cNvSpPr/>
          <p:nvPr/>
        </p:nvSpPr>
        <p:spPr>
          <a:xfrm>
            <a:off x="2972069" y="873541"/>
            <a:ext cx="624786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ctr">
            <a:spAutoFit/>
          </a:bodyPr>
          <a:lstStyle>
            <a:lvl1pPr algn="ctr">
              <a:defRPr sz="18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ja-JP" altLang="en-US" sz="32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３大調査手法の組み合わせ（例）</a:t>
            </a:r>
            <a:endParaRPr sz="32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919602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17"/>
          <p:cNvSpPr/>
          <p:nvPr/>
        </p:nvSpPr>
        <p:spPr>
          <a:xfrm>
            <a:off x="2063552" y="2590867"/>
            <a:ext cx="7920880" cy="108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80000"/>
              </a:lnSpc>
              <a:defRPr sz="20000" spc="-1199">
                <a:solidFill>
                  <a:srgbClr val="3D7430">
                    <a:alpha val="9986"/>
                  </a:srgbClr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ja-JP" altLang="en-US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</a:t>
            </a:r>
            <a:endParaRPr sz="88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2503487" y="2775707"/>
            <a:ext cx="718502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4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9" name="Shape 1318"/>
          <p:cNvSpPr/>
          <p:nvPr/>
        </p:nvSpPr>
        <p:spPr>
          <a:xfrm>
            <a:off x="5524500" y="4005065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7670079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3459162" y="1031876"/>
            <a:ext cx="5273676" cy="4794251"/>
          </a:xfrm>
          <a:prstGeom prst="ellipse">
            <a:avLst/>
          </a:prstGeom>
          <a:solidFill>
            <a:srgbClr val="CBCBCB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algn="ctr">
              <a:defRPr sz="3800">
                <a:solidFill>
                  <a:srgbClr val="525252"/>
                </a:solidFill>
                <a:uFill>
                  <a:solidFill>
                    <a:srgbClr val="525252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80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726" name="Shape 1726"/>
          <p:cNvSpPr/>
          <p:nvPr/>
        </p:nvSpPr>
        <p:spPr>
          <a:xfrm>
            <a:off x="3916362" y="1448593"/>
            <a:ext cx="4359276" cy="3960814"/>
          </a:xfrm>
          <a:prstGeom prst="ellipse">
            <a:avLst/>
          </a:prstGeom>
          <a:ln w="101600">
            <a:solidFill>
              <a:srgbClr val="B5B5B5">
                <a:alpha val="4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algn="ctr">
              <a:defRPr sz="3800">
                <a:solidFill>
                  <a:srgbClr val="525252"/>
                </a:solidFill>
                <a:uFill>
                  <a:solidFill>
                    <a:srgbClr val="525252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80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727" name="Shape 1727"/>
          <p:cNvSpPr/>
          <p:nvPr/>
        </p:nvSpPr>
        <p:spPr>
          <a:xfrm>
            <a:off x="3609975" y="3063636"/>
            <a:ext cx="496570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知っておきたい</a:t>
            </a:r>
            <a:endParaRPr lang="en-US" altLang="ja-JP" sz="2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</a:t>
            </a:r>
            <a:endParaRPr sz="2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grpSp>
        <p:nvGrpSpPr>
          <p:cNvPr id="1733" name="Group 1733"/>
          <p:cNvGrpSpPr/>
          <p:nvPr/>
        </p:nvGrpSpPr>
        <p:grpSpPr>
          <a:xfrm>
            <a:off x="3156804" y="750337"/>
            <a:ext cx="2004437" cy="1804819"/>
            <a:chOff x="0" y="0"/>
            <a:chExt cx="2004435" cy="1804818"/>
          </a:xfrm>
        </p:grpSpPr>
        <p:sp>
          <p:nvSpPr>
            <p:cNvPr id="1731" name="Shape 1731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0" y="357726"/>
              <a:ext cx="2004436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8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確証</a:t>
              </a:r>
              <a:endParaRPr lang="en-US" altLang="ja-JP"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バイアス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736" name="Group 1736"/>
          <p:cNvGrpSpPr/>
          <p:nvPr/>
        </p:nvGrpSpPr>
        <p:grpSpPr>
          <a:xfrm>
            <a:off x="5088276" y="4833557"/>
            <a:ext cx="2004437" cy="1804819"/>
            <a:chOff x="0" y="0"/>
            <a:chExt cx="2004435" cy="1804818"/>
          </a:xfrm>
        </p:grpSpPr>
        <p:sp>
          <p:nvSpPr>
            <p:cNvPr id="1734" name="Shape 1734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0" y="300732"/>
              <a:ext cx="2004436" cy="107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5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記憶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1CADC45-23F5-4A3C-94F4-8E8FD76E77FF}"/>
              </a:ext>
            </a:extLst>
          </p:cNvPr>
          <p:cNvGrpSpPr/>
          <p:nvPr/>
        </p:nvGrpSpPr>
        <p:grpSpPr>
          <a:xfrm>
            <a:off x="7030761" y="750336"/>
            <a:ext cx="2004438" cy="1804820"/>
            <a:chOff x="5506761" y="750336"/>
            <a:chExt cx="2004438" cy="1804820"/>
          </a:xfrm>
        </p:grpSpPr>
        <p:sp>
          <p:nvSpPr>
            <p:cNvPr id="1737" name="Shape 1737"/>
            <p:cNvSpPr/>
            <p:nvPr/>
          </p:nvSpPr>
          <p:spPr>
            <a:xfrm>
              <a:off x="5643433" y="750336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5506761" y="1108062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2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先入観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742" name="Group 1742"/>
          <p:cNvGrpSpPr/>
          <p:nvPr/>
        </p:nvGrpSpPr>
        <p:grpSpPr>
          <a:xfrm>
            <a:off x="3156804" y="4335886"/>
            <a:ext cx="2004437" cy="1804819"/>
            <a:chOff x="0" y="0"/>
            <a:chExt cx="2004435" cy="1804818"/>
          </a:xfrm>
        </p:grpSpPr>
        <p:sp>
          <p:nvSpPr>
            <p:cNvPr id="1740" name="Shape 1740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0" y="357726"/>
              <a:ext cx="2004436" cy="856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6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認知的</a:t>
              </a:r>
              <a:endParaRPr lang="en-US" altLang="ja-JP"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不協和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7818564" y="2529687"/>
            <a:ext cx="2004438" cy="1804820"/>
            <a:chOff x="6294564" y="2529687"/>
            <a:chExt cx="2004438" cy="1804820"/>
          </a:xfrm>
        </p:grpSpPr>
        <p:sp>
          <p:nvSpPr>
            <p:cNvPr id="34" name="Shape 1737"/>
            <p:cNvSpPr/>
            <p:nvPr/>
          </p:nvSpPr>
          <p:spPr>
            <a:xfrm>
              <a:off x="6426249" y="2529687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94564" y="2898083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3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機能的固着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5088275" y="226182"/>
            <a:ext cx="2004438" cy="1804820"/>
            <a:chOff x="3564275" y="226182"/>
            <a:chExt cx="2004438" cy="1804820"/>
          </a:xfrm>
        </p:grpSpPr>
        <p:sp>
          <p:nvSpPr>
            <p:cNvPr id="37" name="Shape 1737"/>
            <p:cNvSpPr/>
            <p:nvPr/>
          </p:nvSpPr>
          <p:spPr>
            <a:xfrm>
              <a:off x="3711961" y="226182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1" name="Shape 1975"/>
            <p:cNvSpPr/>
            <p:nvPr/>
          </p:nvSpPr>
          <p:spPr>
            <a:xfrm>
              <a:off x="3564275" y="578039"/>
              <a:ext cx="2004438" cy="84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1</a:t>
              </a:r>
            </a:p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認知の</a:t>
              </a:r>
              <a:endParaRPr lang="en-US" altLang="ja-JP" sz="25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N"/>
                <a:sym typeface="ヒラギノ角ゴ StdN"/>
              </a:endParaRPr>
            </a:p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相互作用</a:t>
              </a:r>
              <a:endParaRPr lang="en-US" altLang="ja-JP" sz="25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N"/>
                <a:sym typeface="ヒラギノ角ゴ StdN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08BF218-D450-4436-A6CE-FF7DA7A432EF}"/>
              </a:ext>
            </a:extLst>
          </p:cNvPr>
          <p:cNvGrpSpPr/>
          <p:nvPr/>
        </p:nvGrpSpPr>
        <p:grpSpPr>
          <a:xfrm>
            <a:off x="7030761" y="4335885"/>
            <a:ext cx="2004438" cy="1804820"/>
            <a:chOff x="5506761" y="4335885"/>
            <a:chExt cx="2004438" cy="1804820"/>
          </a:xfrm>
        </p:grpSpPr>
        <p:sp>
          <p:nvSpPr>
            <p:cNvPr id="1743" name="Shape 1743"/>
            <p:cNvSpPr/>
            <p:nvPr/>
          </p:nvSpPr>
          <p:spPr>
            <a:xfrm>
              <a:off x="5643433" y="4335885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6" name="Shape 1744"/>
            <p:cNvSpPr/>
            <p:nvPr/>
          </p:nvSpPr>
          <p:spPr>
            <a:xfrm>
              <a:off x="5506761" y="4799013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4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知識の呪い</a:t>
              </a:r>
              <a:endParaRPr sz="25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02876A4-B0D5-4842-9E70-F97025BAE273}"/>
              </a:ext>
            </a:extLst>
          </p:cNvPr>
          <p:cNvGrpSpPr/>
          <p:nvPr/>
        </p:nvGrpSpPr>
        <p:grpSpPr>
          <a:xfrm>
            <a:off x="2368999" y="2540357"/>
            <a:ext cx="2004438" cy="1804820"/>
            <a:chOff x="844999" y="2540357"/>
            <a:chExt cx="2004438" cy="1804820"/>
          </a:xfrm>
        </p:grpSpPr>
        <p:sp>
          <p:nvSpPr>
            <p:cNvPr id="1746" name="Shape 1746"/>
            <p:cNvSpPr/>
            <p:nvPr/>
          </p:nvSpPr>
          <p:spPr>
            <a:xfrm>
              <a:off x="981671" y="2540357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8" name="Shape 1747"/>
            <p:cNvSpPr/>
            <p:nvPr/>
          </p:nvSpPr>
          <p:spPr>
            <a:xfrm>
              <a:off x="844999" y="2819855"/>
              <a:ext cx="2004438" cy="1088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7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選択的注意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02556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3459162" y="1031876"/>
            <a:ext cx="5273676" cy="4794251"/>
          </a:xfrm>
          <a:prstGeom prst="ellipse">
            <a:avLst/>
          </a:prstGeom>
          <a:solidFill>
            <a:srgbClr val="CBCBCB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algn="ctr">
              <a:defRPr sz="3800">
                <a:solidFill>
                  <a:srgbClr val="525252"/>
                </a:solidFill>
                <a:uFill>
                  <a:solidFill>
                    <a:srgbClr val="525252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80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726" name="Shape 1726"/>
          <p:cNvSpPr/>
          <p:nvPr/>
        </p:nvSpPr>
        <p:spPr>
          <a:xfrm>
            <a:off x="3916362" y="1448593"/>
            <a:ext cx="4359276" cy="3960814"/>
          </a:xfrm>
          <a:prstGeom prst="ellipse">
            <a:avLst/>
          </a:prstGeom>
          <a:ln w="101600">
            <a:solidFill>
              <a:srgbClr val="B5B5B5">
                <a:alpha val="4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algn="ctr">
              <a:defRPr sz="3800">
                <a:solidFill>
                  <a:srgbClr val="525252"/>
                </a:solidFill>
                <a:uFill>
                  <a:solidFill>
                    <a:srgbClr val="525252"/>
                  </a:solidFill>
                </a:u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380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727" name="Shape 1727"/>
          <p:cNvSpPr/>
          <p:nvPr/>
        </p:nvSpPr>
        <p:spPr>
          <a:xfrm>
            <a:off x="3609975" y="3063636"/>
            <a:ext cx="496570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知っておきたい</a:t>
            </a:r>
            <a:endParaRPr lang="en-US" altLang="ja-JP" sz="2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</a:t>
            </a:r>
            <a:endParaRPr sz="2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grpSp>
        <p:nvGrpSpPr>
          <p:cNvPr id="1733" name="Group 1733"/>
          <p:cNvGrpSpPr/>
          <p:nvPr/>
        </p:nvGrpSpPr>
        <p:grpSpPr>
          <a:xfrm>
            <a:off x="3156804" y="750337"/>
            <a:ext cx="2004437" cy="1804819"/>
            <a:chOff x="0" y="0"/>
            <a:chExt cx="2004435" cy="1804818"/>
          </a:xfrm>
        </p:grpSpPr>
        <p:sp>
          <p:nvSpPr>
            <p:cNvPr id="1731" name="Shape 1731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0" y="357726"/>
              <a:ext cx="2004436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8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確証</a:t>
              </a:r>
              <a:endParaRPr lang="en-US" altLang="ja-JP"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バイアス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736" name="Group 1736"/>
          <p:cNvGrpSpPr/>
          <p:nvPr/>
        </p:nvGrpSpPr>
        <p:grpSpPr>
          <a:xfrm>
            <a:off x="5088276" y="4833557"/>
            <a:ext cx="2004437" cy="1804819"/>
            <a:chOff x="0" y="0"/>
            <a:chExt cx="2004435" cy="1804818"/>
          </a:xfrm>
        </p:grpSpPr>
        <p:sp>
          <p:nvSpPr>
            <p:cNvPr id="1734" name="Shape 1734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0" y="300732"/>
              <a:ext cx="2004436" cy="1076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5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記憶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81CADC45-23F5-4A3C-94F4-8E8FD76E77FF}"/>
              </a:ext>
            </a:extLst>
          </p:cNvPr>
          <p:cNvGrpSpPr/>
          <p:nvPr/>
        </p:nvGrpSpPr>
        <p:grpSpPr>
          <a:xfrm>
            <a:off x="7030761" y="750336"/>
            <a:ext cx="2004438" cy="1804820"/>
            <a:chOff x="5506761" y="750336"/>
            <a:chExt cx="2004438" cy="1804820"/>
          </a:xfrm>
        </p:grpSpPr>
        <p:sp>
          <p:nvSpPr>
            <p:cNvPr id="1737" name="Shape 1737"/>
            <p:cNvSpPr/>
            <p:nvPr/>
          </p:nvSpPr>
          <p:spPr>
            <a:xfrm>
              <a:off x="5643433" y="750336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5506761" y="1108062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2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先入観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1742" name="Group 1742"/>
          <p:cNvGrpSpPr/>
          <p:nvPr/>
        </p:nvGrpSpPr>
        <p:grpSpPr>
          <a:xfrm>
            <a:off x="3156804" y="4335886"/>
            <a:ext cx="2004437" cy="1804819"/>
            <a:chOff x="0" y="0"/>
            <a:chExt cx="2004435" cy="1804818"/>
          </a:xfrm>
        </p:grpSpPr>
        <p:sp>
          <p:nvSpPr>
            <p:cNvPr id="1740" name="Shape 1740"/>
            <p:cNvSpPr/>
            <p:nvPr/>
          </p:nvSpPr>
          <p:spPr>
            <a:xfrm>
              <a:off x="136672" y="0"/>
              <a:ext cx="1731092" cy="180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0" y="357726"/>
              <a:ext cx="2004436" cy="856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6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認知的</a:t>
              </a:r>
              <a:endParaRPr lang="en-US" altLang="ja-JP"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不協和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4" name="グループ化 3"/>
          <p:cNvGrpSpPr/>
          <p:nvPr/>
        </p:nvGrpSpPr>
        <p:grpSpPr>
          <a:xfrm>
            <a:off x="7818564" y="2529687"/>
            <a:ext cx="2004438" cy="1804820"/>
            <a:chOff x="6294564" y="2529687"/>
            <a:chExt cx="2004438" cy="1804820"/>
          </a:xfrm>
        </p:grpSpPr>
        <p:sp>
          <p:nvSpPr>
            <p:cNvPr id="34" name="Shape 1737"/>
            <p:cNvSpPr/>
            <p:nvPr/>
          </p:nvSpPr>
          <p:spPr>
            <a:xfrm>
              <a:off x="6426249" y="2529687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94564" y="2898083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3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機能的固着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5088275" y="226182"/>
            <a:ext cx="2004438" cy="1804820"/>
            <a:chOff x="3564275" y="226182"/>
            <a:chExt cx="2004438" cy="1804820"/>
          </a:xfrm>
        </p:grpSpPr>
        <p:sp>
          <p:nvSpPr>
            <p:cNvPr id="37" name="Shape 1737"/>
            <p:cNvSpPr/>
            <p:nvPr/>
          </p:nvSpPr>
          <p:spPr>
            <a:xfrm>
              <a:off x="3711961" y="226182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3D7430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1" name="Shape 1975"/>
            <p:cNvSpPr/>
            <p:nvPr/>
          </p:nvSpPr>
          <p:spPr>
            <a:xfrm>
              <a:off x="3564275" y="578039"/>
              <a:ext cx="2004438" cy="843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1</a:t>
              </a:r>
            </a:p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認知の</a:t>
              </a:r>
              <a:endParaRPr lang="en-US" altLang="ja-JP" sz="25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N"/>
                <a:sym typeface="ヒラギノ角ゴ StdN"/>
              </a:endParaRPr>
            </a:p>
            <a:p>
              <a:pPr marL="71437" marR="71457" algn="ctr" hangingPunct="1">
                <a:buClr>
                  <a:srgbClr val="FFFFFF"/>
                </a:buClr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小塚ゴシック Pro M" panose="020B0700000000000000" pitchFamily="34" charset="-128"/>
                  <a:ea typeface="小塚ゴシック Pro M" panose="020B0700000000000000" pitchFamily="34" charset="-128"/>
                  <a:cs typeface="ヒラギノ角ゴ StdN"/>
                  <a:sym typeface="ヒラギノ角ゴ StdN"/>
                </a:rPr>
                <a:t>相互作用</a:t>
              </a:r>
              <a:endParaRPr lang="en-US" altLang="ja-JP" sz="25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N"/>
                <a:sym typeface="ヒラギノ角ゴ StdN"/>
              </a:endParaRPr>
            </a:p>
          </p:txBody>
        </p:sp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08BF218-D450-4436-A6CE-FF7DA7A432EF}"/>
              </a:ext>
            </a:extLst>
          </p:cNvPr>
          <p:cNvGrpSpPr/>
          <p:nvPr/>
        </p:nvGrpSpPr>
        <p:grpSpPr>
          <a:xfrm>
            <a:off x="7030761" y="4335885"/>
            <a:ext cx="2004438" cy="1804820"/>
            <a:chOff x="5506761" y="4335885"/>
            <a:chExt cx="2004438" cy="1804820"/>
          </a:xfrm>
        </p:grpSpPr>
        <p:sp>
          <p:nvSpPr>
            <p:cNvPr id="1743" name="Shape 1743"/>
            <p:cNvSpPr/>
            <p:nvPr/>
          </p:nvSpPr>
          <p:spPr>
            <a:xfrm>
              <a:off x="5643433" y="4335885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6" name="Shape 1744"/>
            <p:cNvSpPr/>
            <p:nvPr/>
          </p:nvSpPr>
          <p:spPr>
            <a:xfrm>
              <a:off x="5506761" y="4799013"/>
              <a:ext cx="2004438" cy="843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4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solidFill>
                    <a:schemeClr val="bg1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知識の呪い</a:t>
              </a:r>
              <a:endParaRPr sz="2500" dirty="0">
                <a:solidFill>
                  <a:schemeClr val="bg1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02876A4-B0D5-4842-9E70-F97025BAE273}"/>
              </a:ext>
            </a:extLst>
          </p:cNvPr>
          <p:cNvGrpSpPr/>
          <p:nvPr/>
        </p:nvGrpSpPr>
        <p:grpSpPr>
          <a:xfrm>
            <a:off x="2368999" y="2540357"/>
            <a:ext cx="2004438" cy="1804820"/>
            <a:chOff x="844999" y="2540357"/>
            <a:chExt cx="2004438" cy="1804820"/>
          </a:xfrm>
        </p:grpSpPr>
        <p:sp>
          <p:nvSpPr>
            <p:cNvPr id="1746" name="Shape 1746"/>
            <p:cNvSpPr/>
            <p:nvPr/>
          </p:nvSpPr>
          <p:spPr>
            <a:xfrm>
              <a:off x="981671" y="2540357"/>
              <a:ext cx="1731094" cy="1804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ctr">
                <a:defRPr sz="3800">
                  <a:solidFill>
                    <a:srgbClr val="525252"/>
                  </a:solidFill>
                  <a:uFill>
                    <a:solidFill>
                      <a:srgbClr val="525252"/>
                    </a:solidFill>
                  </a:u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 sz="380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38" name="Shape 1747"/>
            <p:cNvSpPr/>
            <p:nvPr/>
          </p:nvSpPr>
          <p:spPr>
            <a:xfrm>
              <a:off x="844999" y="2819855"/>
              <a:ext cx="2004438" cy="10885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7</a:t>
              </a:r>
            </a:p>
            <a:p>
              <a:pPr marL="71437" marR="71457" algn="ctr">
                <a:buClr>
                  <a:srgbClr val="FFFFFF"/>
                </a:buClr>
                <a:buFont typeface="ヒラギノ角ゴ StdN W5"/>
                <a:defRPr sz="25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5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選択的注意</a:t>
              </a:r>
              <a:endParaRPr sz="25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39122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27">
            <a:extLst>
              <a:ext uri="{FF2B5EF4-FFF2-40B4-BE49-F238E27FC236}">
                <a16:creationId xmlns:a16="http://schemas.microsoft.com/office/drawing/2014/main" id="{4B40F4D7-2AC3-4D7A-A8EF-7A4F727F8DBB}"/>
              </a:ext>
            </a:extLst>
          </p:cNvPr>
          <p:cNvSpPr/>
          <p:nvPr/>
        </p:nvSpPr>
        <p:spPr>
          <a:xfrm>
            <a:off x="2243356" y="1216530"/>
            <a:ext cx="334773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32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トップダウン処理</a:t>
            </a:r>
            <a:endParaRPr lang="en-US" altLang="ja-JP" sz="3200" dirty="0">
              <a:solidFill>
                <a:srgbClr val="3D74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3" name="Shape 1727">
            <a:extLst>
              <a:ext uri="{FF2B5EF4-FFF2-40B4-BE49-F238E27FC236}">
                <a16:creationId xmlns:a16="http://schemas.microsoft.com/office/drawing/2014/main" id="{418A3CAD-05DA-4165-B89C-0C0EAED1E4E0}"/>
              </a:ext>
            </a:extLst>
          </p:cNvPr>
          <p:cNvSpPr/>
          <p:nvPr/>
        </p:nvSpPr>
        <p:spPr>
          <a:xfrm>
            <a:off x="6096001" y="4822447"/>
            <a:ext cx="3347737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32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ボトムアップ処理</a:t>
            </a:r>
            <a:endParaRPr sz="3200" dirty="0">
              <a:solidFill>
                <a:srgbClr val="3D74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5" name="Shape 1727">
            <a:extLst>
              <a:ext uri="{FF2B5EF4-FFF2-40B4-BE49-F238E27FC236}">
                <a16:creationId xmlns:a16="http://schemas.microsoft.com/office/drawing/2014/main" id="{2C9390B5-3F65-4157-97FE-37B99E22EBEC}"/>
              </a:ext>
            </a:extLst>
          </p:cNvPr>
          <p:cNvSpPr/>
          <p:nvPr/>
        </p:nvSpPr>
        <p:spPr>
          <a:xfrm>
            <a:off x="2367263" y="1790739"/>
            <a:ext cx="422891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頭の中の既有知識や期待などにもとづく情報処理で、知識駆動型処理、期待推進型処理とも呼ばれる</a:t>
            </a:r>
            <a:endParaRPr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6" name="Shape 1727">
            <a:extLst>
              <a:ext uri="{FF2B5EF4-FFF2-40B4-BE49-F238E27FC236}">
                <a16:creationId xmlns:a16="http://schemas.microsoft.com/office/drawing/2014/main" id="{80C434AE-34BC-40BC-8FAD-AC1D38876AF4}"/>
              </a:ext>
            </a:extLst>
          </p:cNvPr>
          <p:cNvSpPr/>
          <p:nvPr/>
        </p:nvSpPr>
        <p:spPr>
          <a:xfrm>
            <a:off x="6160315" y="5396656"/>
            <a:ext cx="436014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外界からの</a:t>
            </a:r>
            <a:r>
              <a:rPr lang="ja-JP" altLang="en-US" sz="1400" dirty="0">
                <a:solidFill>
                  <a:srgbClr val="404B57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知覚刺激に</a:t>
            </a: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もとづく情報処理で、</a:t>
            </a:r>
            <a:endParaRPr lang="en-US" altLang="ja-JP"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1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データ駆動型処理、データ推進型処理とも呼ばれる</a:t>
            </a:r>
            <a:endParaRPr sz="1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10EC7783-A504-4F95-9721-CE239EDBC847}"/>
              </a:ext>
            </a:extLst>
          </p:cNvPr>
          <p:cNvSpPr/>
          <p:nvPr/>
        </p:nvSpPr>
        <p:spPr>
          <a:xfrm flipH="1">
            <a:off x="6096000" y="2354658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10" name="円弧 9">
            <a:extLst>
              <a:ext uri="{FF2B5EF4-FFF2-40B4-BE49-F238E27FC236}">
                <a16:creationId xmlns:a16="http://schemas.microsoft.com/office/drawing/2014/main" id="{9DB109FA-2730-4D98-B99D-06AB529F02A9}"/>
              </a:ext>
            </a:extLst>
          </p:cNvPr>
          <p:cNvSpPr/>
          <p:nvPr/>
        </p:nvSpPr>
        <p:spPr>
          <a:xfrm flipV="1">
            <a:off x="4157562" y="2858714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FCB298A-ADEC-43EE-B14C-3F6B0A54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62" y="3856389"/>
            <a:ext cx="2305109" cy="230510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2288C15-4767-434C-8592-75AAC3265B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727546"/>
            <a:ext cx="2544537" cy="25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312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B56E3E2-E427-4BAE-948F-4BFB982DE58E}"/>
              </a:ext>
            </a:extLst>
          </p:cNvPr>
          <p:cNvSpPr/>
          <p:nvPr/>
        </p:nvSpPr>
        <p:spPr>
          <a:xfrm>
            <a:off x="1464365" y="2643210"/>
            <a:ext cx="9835764" cy="1631214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ja-JP" altLang="en-US"/>
          </a:p>
        </p:txBody>
      </p:sp>
      <p:sp>
        <p:nvSpPr>
          <p:cNvPr id="11" name="Shape 1727">
            <a:extLst>
              <a:ext uri="{FF2B5EF4-FFF2-40B4-BE49-F238E27FC236}">
                <a16:creationId xmlns:a16="http://schemas.microsoft.com/office/drawing/2014/main" id="{2361942B-6F09-4FA5-B23A-B43973F9BDD1}"/>
              </a:ext>
            </a:extLst>
          </p:cNvPr>
          <p:cNvSpPr/>
          <p:nvPr/>
        </p:nvSpPr>
        <p:spPr>
          <a:xfrm>
            <a:off x="3146112" y="1890767"/>
            <a:ext cx="376050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両者の相互作用は不可欠！</a:t>
            </a:r>
            <a:endParaRPr lang="en-US" altLang="ja-JP" sz="2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重要になるのは</a:t>
            </a:r>
            <a:r>
              <a:rPr lang="en-US" altLang="ja-JP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</a:p>
        </p:txBody>
      </p:sp>
      <p:sp>
        <p:nvSpPr>
          <p:cNvPr id="17" name="Shape 1727">
            <a:extLst>
              <a:ext uri="{FF2B5EF4-FFF2-40B4-BE49-F238E27FC236}">
                <a16:creationId xmlns:a16="http://schemas.microsoft.com/office/drawing/2014/main" id="{6443A994-1709-4600-9596-C238050F8847}"/>
              </a:ext>
            </a:extLst>
          </p:cNvPr>
          <p:cNvSpPr/>
          <p:nvPr/>
        </p:nvSpPr>
        <p:spPr>
          <a:xfrm>
            <a:off x="3146112" y="3317280"/>
            <a:ext cx="5792992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40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いずれがより主導的か！</a:t>
            </a:r>
            <a:endParaRPr sz="4000" dirty="0">
              <a:solidFill>
                <a:srgbClr val="3D74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3F9B8403-40D3-481E-BCF5-20F4FC988DF2}"/>
              </a:ext>
            </a:extLst>
          </p:cNvPr>
          <p:cNvSpPr/>
          <p:nvPr/>
        </p:nvSpPr>
        <p:spPr>
          <a:xfrm flipH="1">
            <a:off x="6096000" y="2354658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14" name="円弧 13">
            <a:extLst>
              <a:ext uri="{FF2B5EF4-FFF2-40B4-BE49-F238E27FC236}">
                <a16:creationId xmlns:a16="http://schemas.microsoft.com/office/drawing/2014/main" id="{C50C968C-0F50-4CAF-A54F-1DDDF974DFB6}"/>
              </a:ext>
            </a:extLst>
          </p:cNvPr>
          <p:cNvSpPr/>
          <p:nvPr/>
        </p:nvSpPr>
        <p:spPr>
          <a:xfrm flipV="1">
            <a:off x="4157562" y="2858714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7FB7C70-3DA3-4868-9A35-0543204DD0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62" y="3856389"/>
            <a:ext cx="2305109" cy="23051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E8B183F9-852B-4728-BC85-B8FA6ABB55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727546"/>
            <a:ext cx="2544537" cy="25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252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27">
            <a:extLst>
              <a:ext uri="{FF2B5EF4-FFF2-40B4-BE49-F238E27FC236}">
                <a16:creationId xmlns:a16="http://schemas.microsoft.com/office/drawing/2014/main" id="{FBD70F4E-E39D-4D5C-8A07-1A580CFA5CD8}"/>
              </a:ext>
            </a:extLst>
          </p:cNvPr>
          <p:cNvSpPr/>
          <p:nvPr/>
        </p:nvSpPr>
        <p:spPr>
          <a:xfrm>
            <a:off x="3609975" y="2878974"/>
            <a:ext cx="496570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endParaRPr sz="72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591019F-0BB0-4F9B-BEEE-2F2BABD9CAC0}"/>
              </a:ext>
            </a:extLst>
          </p:cNvPr>
          <p:cNvSpPr/>
          <p:nvPr/>
        </p:nvSpPr>
        <p:spPr>
          <a:xfrm>
            <a:off x="3133285" y="1757340"/>
            <a:ext cx="5925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80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左を向け</a:t>
            </a: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8CB33D9-50AB-4106-AC7F-DB2292E6C00C}"/>
              </a:ext>
            </a:extLst>
          </p:cNvPr>
          <p:cNvCxnSpPr/>
          <p:nvPr/>
        </p:nvCxnSpPr>
        <p:spPr>
          <a:xfrm>
            <a:off x="4425245" y="4412185"/>
            <a:ext cx="3476978" cy="0"/>
          </a:xfrm>
          <a:prstGeom prst="straightConnector1">
            <a:avLst/>
          </a:prstGeom>
          <a:noFill/>
          <a:ln w="244475" cap="flat">
            <a:solidFill>
              <a:srgbClr val="3D7446"/>
            </a:solidFill>
            <a:prstDash val="solid"/>
            <a:round/>
            <a:tailEnd type="arrow" w="lg" len="lg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479284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161742-A160-4F44-95FF-8BFF588A4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19" y="1015450"/>
            <a:ext cx="5106563" cy="4827100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3A971AF-D885-491E-8270-D6EFEE1B72C5}"/>
              </a:ext>
            </a:extLst>
          </p:cNvPr>
          <p:cNvGrpSpPr/>
          <p:nvPr/>
        </p:nvGrpSpPr>
        <p:grpSpPr>
          <a:xfrm>
            <a:off x="2023150" y="437205"/>
            <a:ext cx="3589091" cy="2723239"/>
            <a:chOff x="499149" y="437204"/>
            <a:chExt cx="3589091" cy="2723239"/>
          </a:xfrm>
        </p:grpSpPr>
        <p:sp>
          <p:nvSpPr>
            <p:cNvPr id="4" name="フリーフォーム: 図形 3">
              <a:extLst>
                <a:ext uri="{FF2B5EF4-FFF2-40B4-BE49-F238E27FC236}">
                  <a16:creationId xmlns:a16="http://schemas.microsoft.com/office/drawing/2014/main" id="{7A02AED0-686D-46D5-A9A8-5D437EC8AC8F}"/>
                </a:ext>
              </a:extLst>
            </p:cNvPr>
            <p:cNvSpPr/>
            <p:nvPr/>
          </p:nvSpPr>
          <p:spPr>
            <a:xfrm>
              <a:off x="2401294" y="1434613"/>
              <a:ext cx="1641944" cy="1631214"/>
            </a:xfrm>
            <a:custGeom>
              <a:avLst/>
              <a:gdLst>
                <a:gd name="connsiteX0" fmla="*/ 11927 w 1641944"/>
                <a:gd name="connsiteY0" fmla="*/ 0 h 604299"/>
                <a:gd name="connsiteX1" fmla="*/ 1641944 w 1641944"/>
                <a:gd name="connsiteY1" fmla="*/ 11927 h 604299"/>
                <a:gd name="connsiteX2" fmla="*/ 1610139 w 1641944"/>
                <a:gd name="connsiteY2" fmla="*/ 210709 h 604299"/>
                <a:gd name="connsiteX3" fmla="*/ 1427259 w 1641944"/>
                <a:gd name="connsiteY3" fmla="*/ 433346 h 604299"/>
                <a:gd name="connsiteX4" fmla="*/ 1280160 w 1641944"/>
                <a:gd name="connsiteY4" fmla="*/ 524786 h 604299"/>
                <a:gd name="connsiteX5" fmla="*/ 1121134 w 1641944"/>
                <a:gd name="connsiteY5" fmla="*/ 604299 h 604299"/>
                <a:gd name="connsiteX6" fmla="*/ 0 w 1641944"/>
                <a:gd name="connsiteY6" fmla="*/ 588396 h 604299"/>
                <a:gd name="connsiteX7" fmla="*/ 11927 w 1641944"/>
                <a:gd name="connsiteY7" fmla="*/ 0 h 60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1944" h="604299">
                  <a:moveTo>
                    <a:pt x="11927" y="0"/>
                  </a:moveTo>
                  <a:lnTo>
                    <a:pt x="1641944" y="11927"/>
                  </a:lnTo>
                  <a:lnTo>
                    <a:pt x="1610139" y="210709"/>
                  </a:lnTo>
                  <a:lnTo>
                    <a:pt x="1427259" y="433346"/>
                  </a:lnTo>
                  <a:lnTo>
                    <a:pt x="1280160" y="524786"/>
                  </a:lnTo>
                  <a:lnTo>
                    <a:pt x="1121134" y="604299"/>
                  </a:lnTo>
                  <a:lnTo>
                    <a:pt x="0" y="588396"/>
                  </a:lnTo>
                  <a:lnTo>
                    <a:pt x="11927" y="0"/>
                  </a:lnTo>
                  <a:close/>
                </a:path>
              </a:pathLst>
            </a:custGeom>
            <a:solidFill>
              <a:srgbClr val="ECE6D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1BC8220-265C-420A-9995-EA1D23FBE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49" y="437204"/>
              <a:ext cx="3589091" cy="2723239"/>
            </a:xfrm>
            <a:prstGeom prst="rect">
              <a:avLst/>
            </a:prstGeom>
          </p:spPr>
        </p:pic>
        <p:sp>
          <p:nvSpPr>
            <p:cNvPr id="7" name="Shape 1727">
              <a:extLst>
                <a:ext uri="{FF2B5EF4-FFF2-40B4-BE49-F238E27FC236}">
                  <a16:creationId xmlns:a16="http://schemas.microsoft.com/office/drawing/2014/main" id="{07C4C45F-A5D5-4F9C-A169-7EEB17B9D3C6}"/>
                </a:ext>
              </a:extLst>
            </p:cNvPr>
            <p:cNvSpPr/>
            <p:nvPr/>
          </p:nvSpPr>
          <p:spPr>
            <a:xfrm>
              <a:off x="1126524" y="1583379"/>
              <a:ext cx="2512125" cy="4308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28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右に行きたい！</a:t>
              </a:r>
              <a:endParaRPr sz="2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22090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43BC26-E104-4649-AF88-AE13D1C3C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71" y="1015450"/>
            <a:ext cx="5106563" cy="4827100"/>
          </a:xfrm>
          <a:prstGeom prst="rect">
            <a:avLst/>
          </a:prstGeom>
        </p:spPr>
      </p:pic>
      <p:sp>
        <p:nvSpPr>
          <p:cNvPr id="11" name="Shape 1727">
            <a:extLst>
              <a:ext uri="{FF2B5EF4-FFF2-40B4-BE49-F238E27FC236}">
                <a16:creationId xmlns:a16="http://schemas.microsoft.com/office/drawing/2014/main" id="{A9831BFF-1700-4100-9CED-EFCD9D5A622C}"/>
              </a:ext>
            </a:extLst>
          </p:cNvPr>
          <p:cNvSpPr/>
          <p:nvPr/>
        </p:nvSpPr>
        <p:spPr>
          <a:xfrm>
            <a:off x="3333986" y="5559022"/>
            <a:ext cx="714077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solidFill>
                  <a:srgbClr val="404B57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路面に描かれた矢印により</a:t>
            </a:r>
            <a:endParaRPr lang="en-US" altLang="ja-JP" sz="2400" dirty="0">
              <a:solidFill>
                <a:srgbClr val="404B57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32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強いボトムアップ処理が働いた！</a:t>
            </a:r>
            <a:endParaRPr sz="3200" dirty="0">
              <a:solidFill>
                <a:srgbClr val="3D74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A52C5DE-7F2D-4882-ABE1-4A129DB754F5}"/>
              </a:ext>
            </a:extLst>
          </p:cNvPr>
          <p:cNvGrpSpPr/>
          <p:nvPr/>
        </p:nvGrpSpPr>
        <p:grpSpPr>
          <a:xfrm>
            <a:off x="2023150" y="437205"/>
            <a:ext cx="3589091" cy="2723239"/>
            <a:chOff x="499149" y="437204"/>
            <a:chExt cx="3589091" cy="2723239"/>
          </a:xfrm>
        </p:grpSpPr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630D8517-E065-411B-B67F-B3A1DF0A317F}"/>
                </a:ext>
              </a:extLst>
            </p:cNvPr>
            <p:cNvSpPr/>
            <p:nvPr/>
          </p:nvSpPr>
          <p:spPr>
            <a:xfrm>
              <a:off x="2401294" y="1434613"/>
              <a:ext cx="1641944" cy="1631214"/>
            </a:xfrm>
            <a:custGeom>
              <a:avLst/>
              <a:gdLst>
                <a:gd name="connsiteX0" fmla="*/ 11927 w 1641944"/>
                <a:gd name="connsiteY0" fmla="*/ 0 h 604299"/>
                <a:gd name="connsiteX1" fmla="*/ 1641944 w 1641944"/>
                <a:gd name="connsiteY1" fmla="*/ 11927 h 604299"/>
                <a:gd name="connsiteX2" fmla="*/ 1610139 w 1641944"/>
                <a:gd name="connsiteY2" fmla="*/ 210709 h 604299"/>
                <a:gd name="connsiteX3" fmla="*/ 1427259 w 1641944"/>
                <a:gd name="connsiteY3" fmla="*/ 433346 h 604299"/>
                <a:gd name="connsiteX4" fmla="*/ 1280160 w 1641944"/>
                <a:gd name="connsiteY4" fmla="*/ 524786 h 604299"/>
                <a:gd name="connsiteX5" fmla="*/ 1121134 w 1641944"/>
                <a:gd name="connsiteY5" fmla="*/ 604299 h 604299"/>
                <a:gd name="connsiteX6" fmla="*/ 0 w 1641944"/>
                <a:gd name="connsiteY6" fmla="*/ 588396 h 604299"/>
                <a:gd name="connsiteX7" fmla="*/ 11927 w 1641944"/>
                <a:gd name="connsiteY7" fmla="*/ 0 h 60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1944" h="604299">
                  <a:moveTo>
                    <a:pt x="11927" y="0"/>
                  </a:moveTo>
                  <a:lnTo>
                    <a:pt x="1641944" y="11927"/>
                  </a:lnTo>
                  <a:lnTo>
                    <a:pt x="1610139" y="210709"/>
                  </a:lnTo>
                  <a:lnTo>
                    <a:pt x="1427259" y="433346"/>
                  </a:lnTo>
                  <a:lnTo>
                    <a:pt x="1280160" y="524786"/>
                  </a:lnTo>
                  <a:lnTo>
                    <a:pt x="1121134" y="604299"/>
                  </a:lnTo>
                  <a:lnTo>
                    <a:pt x="0" y="588396"/>
                  </a:lnTo>
                  <a:lnTo>
                    <a:pt x="11927" y="0"/>
                  </a:lnTo>
                  <a:close/>
                </a:path>
              </a:pathLst>
            </a:custGeom>
            <a:solidFill>
              <a:srgbClr val="ECE6D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endParaRPr lang="ja-JP" altLang="en-US"/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29C54803-3E8C-4A60-890C-AE4030D3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49" y="437204"/>
              <a:ext cx="3589091" cy="2723239"/>
            </a:xfrm>
            <a:prstGeom prst="rect">
              <a:avLst/>
            </a:prstGeom>
          </p:spPr>
        </p:pic>
        <p:sp>
          <p:nvSpPr>
            <p:cNvPr id="18" name="Shape 1727">
              <a:extLst>
                <a:ext uri="{FF2B5EF4-FFF2-40B4-BE49-F238E27FC236}">
                  <a16:creationId xmlns:a16="http://schemas.microsoft.com/office/drawing/2014/main" id="{F8935AED-FF9F-4319-B698-D9DBC578172A}"/>
                </a:ext>
              </a:extLst>
            </p:cNvPr>
            <p:cNvSpPr/>
            <p:nvPr/>
          </p:nvSpPr>
          <p:spPr>
            <a:xfrm>
              <a:off x="1053582" y="1502602"/>
              <a:ext cx="2916714" cy="86177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en-US" altLang="ja-JP" sz="28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…</a:t>
              </a:r>
              <a:r>
                <a:rPr lang="ja-JP" altLang="en-US" sz="2800" dirty="0"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と思ったけど、右折禁止だ！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424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727">
            <a:extLst>
              <a:ext uri="{FF2B5EF4-FFF2-40B4-BE49-F238E27FC236}">
                <a16:creationId xmlns:a16="http://schemas.microsoft.com/office/drawing/2014/main" id="{2361942B-6F09-4FA5-B23A-B43973F9BDD1}"/>
              </a:ext>
            </a:extLst>
          </p:cNvPr>
          <p:cNvSpPr/>
          <p:nvPr/>
        </p:nvSpPr>
        <p:spPr>
          <a:xfrm>
            <a:off x="3693875" y="3393201"/>
            <a:ext cx="542958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buClr>
                <a:srgbClr val="404B57"/>
              </a:buClr>
              <a:buFont typeface="ヒラギノ角ゴ StdN W5"/>
              <a:defRPr sz="2400">
                <a:solidFill>
                  <a:srgbClr val="404B57"/>
                </a:solidFill>
                <a:uFill>
                  <a:solidFill>
                    <a:srgbClr val="404B57"/>
                  </a:solidFill>
                </a:uFill>
                <a:latin typeface="ヒラギノ角ゴ StdN"/>
                <a:ea typeface="ヒラギノ角ゴ StdN"/>
                <a:cs typeface="ヒラギノ角ゴ StdN"/>
                <a:sym typeface="ヒラギノ角ゴ StdN"/>
              </a:defRPr>
            </a:pPr>
            <a:r>
              <a:rPr lang="ja-JP" altLang="en-US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リサーチをするときに重要なのは</a:t>
            </a:r>
            <a:r>
              <a:rPr lang="en-US" altLang="ja-JP" sz="2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13D7CD9-1C84-43E4-9C20-F066D66A8EDE}"/>
              </a:ext>
            </a:extLst>
          </p:cNvPr>
          <p:cNvGrpSpPr/>
          <p:nvPr/>
        </p:nvGrpSpPr>
        <p:grpSpPr>
          <a:xfrm>
            <a:off x="6064268" y="4525578"/>
            <a:ext cx="3923969" cy="1214746"/>
            <a:chOff x="4639586" y="4525578"/>
            <a:chExt cx="3923969" cy="1214746"/>
          </a:xfrm>
        </p:grpSpPr>
        <p:sp>
          <p:nvSpPr>
            <p:cNvPr id="12" name="Shape 1727">
              <a:extLst>
                <a:ext uri="{FF2B5EF4-FFF2-40B4-BE49-F238E27FC236}">
                  <a16:creationId xmlns:a16="http://schemas.microsoft.com/office/drawing/2014/main" id="{DC29C860-2151-43B1-B353-1114D273DB18}"/>
                </a:ext>
              </a:extLst>
            </p:cNvPr>
            <p:cNvSpPr/>
            <p:nvPr/>
          </p:nvSpPr>
          <p:spPr>
            <a:xfrm>
              <a:off x="5832129" y="5124771"/>
              <a:ext cx="1538883" cy="6155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4000" dirty="0">
                  <a:solidFill>
                    <a:srgbClr val="3D74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観察眼</a:t>
              </a:r>
              <a:endParaRPr lang="en-US" altLang="ja-JP" sz="40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4" name="Shape 1727">
              <a:extLst>
                <a:ext uri="{FF2B5EF4-FFF2-40B4-BE49-F238E27FC236}">
                  <a16:creationId xmlns:a16="http://schemas.microsoft.com/office/drawing/2014/main" id="{30E78847-26A2-490F-B165-93ED2DDECB9D}"/>
                </a:ext>
              </a:extLst>
            </p:cNvPr>
            <p:cNvSpPr/>
            <p:nvPr/>
          </p:nvSpPr>
          <p:spPr>
            <a:xfrm>
              <a:off x="4639586" y="4525578"/>
              <a:ext cx="3923969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ユーザーの</a:t>
              </a:r>
              <a:endParaRPr lang="en-US" altLang="ja-JP" sz="1800" dirty="0">
                <a:solidFill>
                  <a:srgbClr val="404B57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ボトムアップ処理を理解するための</a:t>
              </a:r>
              <a:r>
                <a:rPr lang="en-US" altLang="ja-JP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…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96ED3EE-B546-4A0F-8D39-A05D3988C602}"/>
              </a:ext>
            </a:extLst>
          </p:cNvPr>
          <p:cNvGrpSpPr/>
          <p:nvPr/>
        </p:nvGrpSpPr>
        <p:grpSpPr>
          <a:xfrm>
            <a:off x="2982401" y="1317622"/>
            <a:ext cx="4216752" cy="1174035"/>
            <a:chOff x="1730563" y="1317621"/>
            <a:chExt cx="4216752" cy="1174035"/>
          </a:xfrm>
        </p:grpSpPr>
        <p:sp>
          <p:nvSpPr>
            <p:cNvPr id="16" name="Shape 1727">
              <a:extLst>
                <a:ext uri="{FF2B5EF4-FFF2-40B4-BE49-F238E27FC236}">
                  <a16:creationId xmlns:a16="http://schemas.microsoft.com/office/drawing/2014/main" id="{3E7F95B8-49C0-4EC0-9DDC-2F1ACF16B176}"/>
                </a:ext>
              </a:extLst>
            </p:cNvPr>
            <p:cNvSpPr/>
            <p:nvPr/>
          </p:nvSpPr>
          <p:spPr>
            <a:xfrm>
              <a:off x="1730563" y="1317621"/>
              <a:ext cx="4216752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ユーザーの</a:t>
              </a:r>
              <a:endParaRPr lang="en-US" altLang="ja-JP" sz="1800" dirty="0">
                <a:solidFill>
                  <a:srgbClr val="404B57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  <a:p>
              <a:pPr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トップダウン処理を推測するための</a:t>
              </a:r>
              <a:r>
                <a:rPr lang="en-US" altLang="ja-JP" sz="1800" dirty="0">
                  <a:solidFill>
                    <a:srgbClr val="404B57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…</a:t>
              </a:r>
              <a:endParaRPr lang="en-US" altLang="ja-JP" sz="2400" dirty="0">
                <a:solidFill>
                  <a:srgbClr val="404B57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  <p:sp>
          <p:nvSpPr>
            <p:cNvPr id="19" name="Shape 1727">
              <a:extLst>
                <a:ext uri="{FF2B5EF4-FFF2-40B4-BE49-F238E27FC236}">
                  <a16:creationId xmlns:a16="http://schemas.microsoft.com/office/drawing/2014/main" id="{6DC78948-4837-4679-BE69-39EFA61A9C1E}"/>
                </a:ext>
              </a:extLst>
            </p:cNvPr>
            <p:cNvSpPr/>
            <p:nvPr/>
          </p:nvSpPr>
          <p:spPr>
            <a:xfrm>
              <a:off x="3069498" y="1876103"/>
              <a:ext cx="1538883" cy="6155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>
                <a:buClr>
                  <a:srgbClr val="404B57"/>
                </a:buClr>
                <a:buFont typeface="ヒラギノ角ゴ StdN W5"/>
                <a:defRPr sz="2400">
                  <a:solidFill>
                    <a:srgbClr val="404B57"/>
                  </a:solidFill>
                  <a:uFill>
                    <a:solidFill>
                      <a:srgbClr val="404B57"/>
                    </a:solidFill>
                  </a:uFill>
                  <a:latin typeface="ヒラギノ角ゴ StdN"/>
                  <a:ea typeface="ヒラギノ角ゴ StdN"/>
                  <a:cs typeface="ヒラギノ角ゴ StdN"/>
                  <a:sym typeface="ヒラギノ角ゴ StdN"/>
                </a:defRPr>
              </a:pPr>
              <a:r>
                <a:rPr lang="ja-JP" altLang="en-US" sz="4000" dirty="0">
                  <a:solidFill>
                    <a:srgbClr val="3D7446"/>
                  </a:solidFill>
                  <a:latin typeface="小塚ゴシック Pro M" panose="020B0700000000000000" pitchFamily="34" charset="-128"/>
                  <a:ea typeface="小塚ゴシック Pro M" panose="020B0700000000000000" pitchFamily="34" charset="-128"/>
                </a:rPr>
                <a:t>想像力</a:t>
              </a:r>
              <a:endParaRPr lang="en-US" altLang="ja-JP" sz="4000" dirty="0">
                <a:solidFill>
                  <a:srgbClr val="3D74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endParaRPr>
            </a:p>
          </p:txBody>
        </p:sp>
      </p:grpSp>
      <p:sp>
        <p:nvSpPr>
          <p:cNvPr id="17" name="円弧 16">
            <a:extLst>
              <a:ext uri="{FF2B5EF4-FFF2-40B4-BE49-F238E27FC236}">
                <a16:creationId xmlns:a16="http://schemas.microsoft.com/office/drawing/2014/main" id="{B68B63DD-82C6-4FD0-83B3-3BC23DA66542}"/>
              </a:ext>
            </a:extLst>
          </p:cNvPr>
          <p:cNvSpPr/>
          <p:nvPr/>
        </p:nvSpPr>
        <p:spPr>
          <a:xfrm flipH="1">
            <a:off x="6096000" y="2354658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sp>
        <p:nvSpPr>
          <p:cNvPr id="18" name="円弧 17">
            <a:extLst>
              <a:ext uri="{FF2B5EF4-FFF2-40B4-BE49-F238E27FC236}">
                <a16:creationId xmlns:a16="http://schemas.microsoft.com/office/drawing/2014/main" id="{5AF86663-3389-4A07-99E1-E7DA0977F8C4}"/>
              </a:ext>
            </a:extLst>
          </p:cNvPr>
          <p:cNvSpPr/>
          <p:nvPr/>
        </p:nvSpPr>
        <p:spPr>
          <a:xfrm flipV="1">
            <a:off x="4157562" y="2858714"/>
            <a:ext cx="1866430" cy="1866430"/>
          </a:xfrm>
          <a:prstGeom prst="arc">
            <a:avLst>
              <a:gd name="adj1" fmla="val 16200000"/>
              <a:gd name="adj2" fmla="val 21484979"/>
            </a:avLst>
          </a:prstGeom>
          <a:noFill/>
          <a:ln w="41275" cap="flat">
            <a:solidFill>
              <a:srgbClr val="3D7430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latinLnBrk="1"/>
            <a:endParaRPr lang="ja-JP" altLang="en-US" sz="180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25C6E0F6-A1A8-4E2E-B6D3-8C97091B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62" y="3856389"/>
            <a:ext cx="2305109" cy="230510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05ED020-6556-48D3-B362-AC6D4E330E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727546"/>
            <a:ext cx="2544537" cy="25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/>
          <p:nvPr/>
        </p:nvSpPr>
        <p:spPr>
          <a:xfrm>
            <a:off x="2743811" y="1844824"/>
            <a:ext cx="3721402" cy="389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4700" spc="412" dirty="0">
                <a:solidFill>
                  <a:srgbClr val="3D7430"/>
                </a:solidFill>
                <a:latin typeface="Arial" panose="020B0604020202020204" pitchFamily="34" charset="0"/>
                <a:ea typeface="小塚ゴシック Pro R" panose="020B0400000000000000" pitchFamily="34" charset="-128"/>
                <a:cs typeface="Arial" panose="020B0604020202020204" pitchFamily="34" charset="0"/>
                <a:sym typeface="Helvetica Neue"/>
              </a:rPr>
              <a:t>14</a:t>
            </a:r>
            <a:endParaRPr sz="4400" spc="-317" dirty="0">
              <a:solidFill>
                <a:srgbClr val="3D7430"/>
              </a:solidFill>
              <a:latin typeface="Arial" panose="020B0604020202020204" pitchFamily="34" charset="0"/>
              <a:ea typeface="小塚ゴシック Pro R" panose="020B0400000000000000" pitchFamily="34" charset="-128"/>
              <a:cs typeface="Arial" panose="020B0604020202020204" pitchFamily="34" charset="0"/>
              <a:sym typeface="ヒラギノ角ゴ Std"/>
            </a:endParaRPr>
          </a:p>
        </p:txBody>
      </p:sp>
      <p:sp>
        <p:nvSpPr>
          <p:cNvPr id="4" name="Shape 1717"/>
          <p:cNvSpPr/>
          <p:nvPr/>
        </p:nvSpPr>
        <p:spPr>
          <a:xfrm>
            <a:off x="6673604" y="3717032"/>
            <a:ext cx="2515943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ja-JP" altLang="en-US" sz="8800" b="1" spc="412" dirty="0">
                <a:latin typeface="小塚ゴシック Pro R" panose="020B0400000000000000" pitchFamily="34" charset="-128"/>
                <a:ea typeface="小塚ゴシック Pro R" panose="020B0400000000000000" pitchFamily="34" charset="-128"/>
                <a:cs typeface="ヒラギノ角ゴ Std"/>
                <a:sym typeface="Helvetica Neue"/>
              </a:rPr>
              <a:t>年目</a:t>
            </a:r>
            <a:endParaRPr sz="3200" spc="-317" dirty="0">
              <a:latin typeface="小塚ゴシック Pro R" panose="020B0400000000000000" pitchFamily="34" charset="-128"/>
              <a:ea typeface="小塚ゴシック Pro R" panose="020B0400000000000000" pitchFamily="34" charset="-128"/>
              <a:cs typeface="ヒラギノ角ゴ Std"/>
              <a:sym typeface="ヒラギノ角ゴ Std"/>
            </a:endParaRPr>
          </a:p>
        </p:txBody>
      </p:sp>
      <p:sp>
        <p:nvSpPr>
          <p:cNvPr id="5" name="Shape 1717">
            <a:extLst>
              <a:ext uri="{FF2B5EF4-FFF2-40B4-BE49-F238E27FC236}">
                <a16:creationId xmlns:a16="http://schemas.microsoft.com/office/drawing/2014/main" id="{A636FA96-F9D9-41ED-A010-A532C9037638}"/>
              </a:ext>
            </a:extLst>
          </p:cNvPr>
          <p:cNvSpPr/>
          <p:nvPr/>
        </p:nvSpPr>
        <p:spPr>
          <a:xfrm>
            <a:off x="2783632" y="1484785"/>
            <a:ext cx="415921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ja-JP" altLang="en-US" sz="3200" spc="-317" dirty="0"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フリーランスになって</a:t>
            </a:r>
            <a:r>
              <a:rPr lang="en-US" altLang="ja-JP" sz="3200" spc="-317" dirty="0"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ヒラギノ角ゴ Std"/>
                <a:sym typeface="ヒラギノ角ゴ Std"/>
              </a:rPr>
              <a:t>…</a:t>
            </a:r>
            <a:endParaRPr sz="3200" spc="-317" dirty="0">
              <a:latin typeface="小塚ゴシック Pro M" panose="020B0700000000000000" pitchFamily="34" charset="-128"/>
              <a:ea typeface="小塚ゴシック Pro M" panose="020B0700000000000000" pitchFamily="34" charset="-128"/>
              <a:cs typeface="ヒラギノ角ゴ Std"/>
              <a:sym typeface="ヒラギノ角ゴ Std"/>
            </a:endParaRPr>
          </a:p>
        </p:txBody>
      </p:sp>
    </p:spTree>
    <p:extLst>
      <p:ext uri="{BB962C8B-B14F-4D97-AF65-F5344CB8AC3E}">
        <p14:creationId xmlns:p14="http://schemas.microsoft.com/office/powerpoint/2010/main" val="375459462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/>
        </p:nvSpPr>
        <p:spPr>
          <a:xfrm>
            <a:off x="2281237" y="1124744"/>
            <a:ext cx="7629526" cy="77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sz="4800" spc="-144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今日お伝えしたいこと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965" name="Shape 1965"/>
          <p:cNvSpPr/>
          <p:nvPr/>
        </p:nvSpPr>
        <p:spPr>
          <a:xfrm>
            <a:off x="1991544" y="2708920"/>
            <a:ext cx="9217024" cy="2751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リサーチしよう！</a:t>
            </a:r>
          </a:p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まず、ユーザーインタビュー！</a:t>
            </a:r>
          </a:p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ヒトの認知特性を知ろう！</a:t>
            </a:r>
          </a:p>
        </p:txBody>
      </p:sp>
      <p:sp>
        <p:nvSpPr>
          <p:cNvPr id="1966" name="Shape 1966"/>
          <p:cNvSpPr/>
          <p:nvPr/>
        </p:nvSpPr>
        <p:spPr>
          <a:xfrm>
            <a:off x="5524500" y="2222501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91798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image9.jpg" descr="C:\Users\Naoko\Desktop\講習会資料最新版_20111122\画像いろいろ\インタビュー本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7" y="-10493"/>
            <a:ext cx="10299046" cy="68789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431946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SCF048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653" y="1"/>
            <a:ext cx="10643695" cy="709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0" name="Shape 2690"/>
          <p:cNvSpPr/>
          <p:nvPr/>
        </p:nvSpPr>
        <p:spPr>
          <a:xfrm>
            <a:off x="2281237" y="2305050"/>
            <a:ext cx="762952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sz="4800" spc="48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ja-JP" altLang="en-US" sz="40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ご清聴ありがとうございました</a:t>
            </a:r>
            <a:endParaRPr sz="4000" dirty="0">
              <a:solidFill>
                <a:srgbClr val="3D7430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2691" name="Shape 2691"/>
          <p:cNvSpPr/>
          <p:nvPr/>
        </p:nvSpPr>
        <p:spPr>
          <a:xfrm>
            <a:off x="2717800" y="3717033"/>
            <a:ext cx="67564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600" spc="48">
                <a:solidFill>
                  <a:srgbClr val="3D7430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Thank You</a:t>
            </a:r>
          </a:p>
        </p:txBody>
      </p:sp>
      <p:sp>
        <p:nvSpPr>
          <p:cNvPr id="2692" name="Shape 2692"/>
          <p:cNvSpPr/>
          <p:nvPr/>
        </p:nvSpPr>
        <p:spPr>
          <a:xfrm>
            <a:off x="5524500" y="3402807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>
          <a:xfrm>
            <a:off x="11440246" y="6377331"/>
            <a:ext cx="284307" cy="323165"/>
          </a:xfrm>
        </p:spPr>
        <p:txBody>
          <a:bodyPr/>
          <a:lstStyle/>
          <a:p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0770874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/>
          <p:nvPr/>
        </p:nvSpPr>
        <p:spPr>
          <a:xfrm>
            <a:off x="2309400" y="188640"/>
            <a:ext cx="7350473" cy="389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sz="24700" spc="412" dirty="0">
                <a:solidFill>
                  <a:srgbClr val="3D7430"/>
                </a:solidFill>
                <a:latin typeface="Arial" panose="020B0604020202020204" pitchFamily="34" charset="0"/>
                <a:ea typeface="小塚ゴシック Pro R" panose="020B0400000000000000" pitchFamily="34" charset="-128"/>
                <a:cs typeface="Arial" panose="020B0604020202020204" pitchFamily="34" charset="0"/>
                <a:sym typeface="Helvetica Neue"/>
              </a:rPr>
              <a:t>1225</a:t>
            </a:r>
            <a:endParaRPr sz="4400" spc="-317" dirty="0">
              <a:solidFill>
                <a:srgbClr val="3D7430"/>
              </a:solidFill>
              <a:latin typeface="Arial" panose="020B0604020202020204" pitchFamily="34" charset="0"/>
              <a:ea typeface="小塚ゴシック Pro R" panose="020B0400000000000000" pitchFamily="34" charset="-128"/>
              <a:cs typeface="Arial" panose="020B0604020202020204" pitchFamily="34" charset="0"/>
              <a:sym typeface="ヒラギノ角ゴ Std"/>
            </a:endParaRPr>
          </a:p>
        </p:txBody>
      </p:sp>
      <p:sp>
        <p:nvSpPr>
          <p:cNvPr id="4" name="Shape 1717"/>
          <p:cNvSpPr/>
          <p:nvPr/>
        </p:nvSpPr>
        <p:spPr>
          <a:xfrm>
            <a:off x="3625498" y="3933057"/>
            <a:ext cx="510139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ja-JP" altLang="en-US" sz="7200" spc="412" dirty="0">
                <a:latin typeface="小塚ゴシック Pro R" panose="020B0400000000000000" pitchFamily="34" charset="-128"/>
                <a:ea typeface="小塚ゴシック Pro R" panose="020B0400000000000000" pitchFamily="34" charset="-128"/>
                <a:cs typeface="ヒラギノ角ゴ Std"/>
                <a:sym typeface="Helvetica Neue"/>
              </a:rPr>
              <a:t>セッション</a:t>
            </a:r>
            <a:endParaRPr sz="2400" spc="-317" dirty="0">
              <a:latin typeface="小塚ゴシック Pro R" panose="020B0400000000000000" pitchFamily="34" charset="-128"/>
              <a:ea typeface="小塚ゴシック Pro R" panose="020B0400000000000000" pitchFamily="34" charset="-128"/>
              <a:cs typeface="ヒラギノ角ゴ Std"/>
              <a:sym typeface="ヒラギノ角ゴ Std"/>
            </a:endParaRPr>
          </a:p>
        </p:txBody>
      </p:sp>
      <p:sp>
        <p:nvSpPr>
          <p:cNvPr id="6" name="Shape 1717">
            <a:extLst>
              <a:ext uri="{FF2B5EF4-FFF2-40B4-BE49-F238E27FC236}">
                <a16:creationId xmlns:a16="http://schemas.microsoft.com/office/drawing/2014/main" id="{61EA4779-14FF-4B1B-83CB-13444A52A08E}"/>
              </a:ext>
            </a:extLst>
          </p:cNvPr>
          <p:cNvSpPr/>
          <p:nvPr/>
        </p:nvSpPr>
        <p:spPr>
          <a:xfrm>
            <a:off x="3365010" y="5301209"/>
            <a:ext cx="5622371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ja-JP" altLang="en-US" sz="8000" b="1" spc="412" dirty="0">
                <a:solidFill>
                  <a:srgbClr val="3D7430"/>
                </a:solidFill>
                <a:latin typeface="小塚ゴシック Pro R" panose="020B0400000000000000" pitchFamily="34" charset="-128"/>
                <a:ea typeface="小塚ゴシック Pro R" panose="020B0400000000000000" pitchFamily="34" charset="-128"/>
                <a:cs typeface="ヒラギノ角ゴ Std"/>
                <a:sym typeface="Helvetica Neue"/>
              </a:rPr>
              <a:t>≒ユーザー</a:t>
            </a:r>
            <a:endParaRPr sz="2800" spc="-317" dirty="0">
              <a:solidFill>
                <a:srgbClr val="3D7430"/>
              </a:solidFill>
              <a:latin typeface="小塚ゴシック Pro R" panose="020B0400000000000000" pitchFamily="34" charset="-128"/>
              <a:ea typeface="小塚ゴシック Pro R" panose="020B0400000000000000" pitchFamily="34" charset="-128"/>
              <a:cs typeface="ヒラギノ角ゴ Std"/>
              <a:sym typeface="ヒラギノ角ゴ Std"/>
            </a:endParaRPr>
          </a:p>
        </p:txBody>
      </p:sp>
    </p:spTree>
    <p:extLst>
      <p:ext uri="{BB962C8B-B14F-4D97-AF65-F5344CB8AC3E}">
        <p14:creationId xmlns:p14="http://schemas.microsoft.com/office/powerpoint/2010/main" val="30033023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/>
        </p:nvSpPr>
        <p:spPr>
          <a:xfrm>
            <a:off x="2281237" y="1124744"/>
            <a:ext cx="7629526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0000"/>
              </a:lnSpc>
              <a:defRPr sz="4800" spc="-144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本日のお題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965" name="Shape 1965"/>
          <p:cNvSpPr/>
          <p:nvPr/>
        </p:nvSpPr>
        <p:spPr>
          <a:xfrm>
            <a:off x="3647728" y="2708920"/>
            <a:ext cx="5904260" cy="2751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リサーチとは</a:t>
            </a:r>
            <a:r>
              <a:rPr lang="en-US" altLang="ja-JP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  <a:endParaRPr lang="ja-JP" altLang="en-US" sz="48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リサーチ手法</a:t>
            </a:r>
          </a:p>
          <a:p>
            <a:pPr marL="360363" indent="-360363">
              <a:lnSpc>
                <a:spcPct val="120000"/>
              </a:lnSpc>
              <a:buSzPct val="100000"/>
              <a:buChar char="•"/>
              <a:defRPr sz="1800" spc="72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ヒトの認知特性</a:t>
            </a:r>
          </a:p>
        </p:txBody>
      </p:sp>
      <p:sp>
        <p:nvSpPr>
          <p:cNvPr id="1966" name="Shape 1966"/>
          <p:cNvSpPr/>
          <p:nvPr/>
        </p:nvSpPr>
        <p:spPr>
          <a:xfrm>
            <a:off x="5524500" y="2222501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274443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17"/>
          <p:cNvSpPr/>
          <p:nvPr/>
        </p:nvSpPr>
        <p:spPr>
          <a:xfrm>
            <a:off x="2063552" y="2590867"/>
            <a:ext cx="7920880" cy="108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lnSpc>
                <a:spcPct val="80000"/>
              </a:lnSpc>
              <a:defRPr sz="20000" spc="-1199">
                <a:solidFill>
                  <a:srgbClr val="3D7430">
                    <a:alpha val="9986"/>
                  </a:srgbClr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lvl1pPr>
          </a:lstStyle>
          <a:p>
            <a:r>
              <a:rPr lang="en-US" altLang="ja-JP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リサーチとは</a:t>
            </a:r>
            <a:r>
              <a:rPr lang="en-US" altLang="ja-JP" sz="88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  <a:endParaRPr sz="88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315" name="Shape 1315"/>
          <p:cNvSpPr/>
          <p:nvPr/>
        </p:nvSpPr>
        <p:spPr>
          <a:xfrm>
            <a:off x="2503487" y="2775707"/>
            <a:ext cx="718502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4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リサーチとは</a:t>
            </a: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9" name="Shape 1318"/>
          <p:cNvSpPr/>
          <p:nvPr/>
        </p:nvSpPr>
        <p:spPr>
          <a:xfrm>
            <a:off x="5524500" y="4005065"/>
            <a:ext cx="1143000" cy="1"/>
          </a:xfrm>
          <a:prstGeom prst="line">
            <a:avLst/>
          </a:prstGeom>
          <a:ln w="38100">
            <a:solidFill>
              <a:srgbClr val="3D7430"/>
            </a:solidFill>
          </a:ln>
        </p:spPr>
        <p:txBody>
          <a:bodyPr lIns="45719" rIns="45719"/>
          <a:lstStyle/>
          <a:p>
            <a:endParaRPr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233025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5">
            <a:extLst>
              <a:ext uri="{FF2B5EF4-FFF2-40B4-BE49-F238E27FC236}">
                <a16:creationId xmlns:a16="http://schemas.microsoft.com/office/drawing/2014/main" id="{35D93CF0-9D85-48B7-BD33-BC78DEBD4066}"/>
              </a:ext>
            </a:extLst>
          </p:cNvPr>
          <p:cNvSpPr/>
          <p:nvPr/>
        </p:nvSpPr>
        <p:spPr>
          <a:xfrm>
            <a:off x="2503487" y="1052736"/>
            <a:ext cx="718502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4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</a:t>
            </a: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リサーチとは</a:t>
            </a:r>
            <a:r>
              <a:rPr lang="en-US" altLang="ja-JP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…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3" name="Shape 1717">
            <a:extLst>
              <a:ext uri="{FF2B5EF4-FFF2-40B4-BE49-F238E27FC236}">
                <a16:creationId xmlns:a16="http://schemas.microsoft.com/office/drawing/2014/main" id="{9C61A96E-1BE8-461B-A1B6-CCC4AB01E618}"/>
              </a:ext>
            </a:extLst>
          </p:cNvPr>
          <p:cNvSpPr/>
          <p:nvPr/>
        </p:nvSpPr>
        <p:spPr>
          <a:xfrm>
            <a:off x="2626718" y="1458615"/>
            <a:ext cx="6938564" cy="3893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500" spc="-89">
                <a:solidFill>
                  <a:srgbClr val="313A4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en-US" altLang="ja-JP" sz="24700" spc="412" dirty="0">
                <a:solidFill>
                  <a:srgbClr val="3D7430"/>
                </a:solidFill>
                <a:latin typeface="Arial" panose="020B0604020202020204" pitchFamily="34" charset="0"/>
                <a:ea typeface="小塚ゴシック Pro R" panose="020B0400000000000000" pitchFamily="34" charset="-128"/>
                <a:cs typeface="Arial" panose="020B0604020202020204" pitchFamily="34" charset="0"/>
                <a:sym typeface="Helvetica Neue"/>
              </a:rPr>
              <a:t>UXD</a:t>
            </a:r>
            <a:endParaRPr sz="4400" spc="-317" dirty="0">
              <a:solidFill>
                <a:srgbClr val="3D7430"/>
              </a:solidFill>
              <a:latin typeface="Arial" panose="020B0604020202020204" pitchFamily="34" charset="0"/>
              <a:ea typeface="小塚ゴシック Pro R" panose="020B0400000000000000" pitchFamily="34" charset="-128"/>
              <a:cs typeface="Arial" panose="020B0604020202020204" pitchFamily="34" charset="0"/>
              <a:sym typeface="ヒラギノ角ゴ Std"/>
            </a:endParaRPr>
          </a:p>
        </p:txBody>
      </p:sp>
      <p:sp>
        <p:nvSpPr>
          <p:cNvPr id="4" name="Shape 1315">
            <a:extLst>
              <a:ext uri="{FF2B5EF4-FFF2-40B4-BE49-F238E27FC236}">
                <a16:creationId xmlns:a16="http://schemas.microsoft.com/office/drawing/2014/main" id="{8733AA53-8B11-492D-875A-CF9FE97FE586}"/>
              </a:ext>
            </a:extLst>
          </p:cNvPr>
          <p:cNvSpPr/>
          <p:nvPr/>
        </p:nvSpPr>
        <p:spPr>
          <a:xfrm>
            <a:off x="2503487" y="5445224"/>
            <a:ext cx="718502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4400">
                <a:solidFill>
                  <a:srgbClr val="313A46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ja-JP" altLang="en-US" sz="4400" dirty="0"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を支えるリサーチ</a:t>
            </a:r>
            <a:endParaRPr sz="4400" dirty="0"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5" name="テキスト ボックス 18">
            <a:extLst>
              <a:ext uri="{FF2B5EF4-FFF2-40B4-BE49-F238E27FC236}">
                <a16:creationId xmlns:a16="http://schemas.microsoft.com/office/drawing/2014/main" id="{0536F342-CF8C-46D1-AD1F-837A9F535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0313" y="4737337"/>
            <a:ext cx="29113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ja-JP" sz="20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User Experience Design</a:t>
            </a:r>
            <a:endParaRPr lang="ja-JP" altLang="en-US" sz="20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735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8"/>
          <p:cNvSpPr txBox="1">
            <a:spLocks noChangeArrowheads="1"/>
          </p:cNvSpPr>
          <p:nvPr/>
        </p:nvSpPr>
        <p:spPr bwMode="auto">
          <a:xfrm>
            <a:off x="5086749" y="1309317"/>
            <a:ext cx="20185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ja-JP" sz="1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ISO9241-210 (2010)</a:t>
            </a:r>
            <a:endParaRPr lang="ja-JP" altLang="en-US" sz="16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  <a:cs typeface="メイリオ" panose="020B0604030504040204" pitchFamily="50" charset="-128"/>
            </a:endParaRPr>
          </a:p>
        </p:txBody>
      </p:sp>
      <p:pic>
        <p:nvPicPr>
          <p:cNvPr id="10" name="Picture 2" descr="http://livedoor.blogimg.jp/clock510/imgs/e/c/ec37b0ed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305" y="1652813"/>
            <a:ext cx="839788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タイトル 1"/>
          <p:cNvSpPr>
            <a:spLocks noGrp="1"/>
          </p:cNvSpPr>
          <p:nvPr/>
        </p:nvSpPr>
        <p:spPr>
          <a:xfrm>
            <a:off x="3992700" y="724543"/>
            <a:ext cx="420660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 cap="none" baseline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z="3200" dirty="0">
                <a:solidFill>
                  <a:srgbClr val="313A46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UX = User </a:t>
            </a:r>
            <a:r>
              <a:rPr lang="en-US" altLang="ja-JP" sz="3200" dirty="0" err="1">
                <a:solidFill>
                  <a:srgbClr val="313A46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eXperience</a:t>
            </a:r>
            <a:endParaRPr lang="ja-JP" altLang="en-US" sz="3200" dirty="0">
              <a:solidFill>
                <a:srgbClr val="313A46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2" name="スライド番号プレースホルダー 1"/>
          <p:cNvSpPr>
            <a:spLocks noGrp="1"/>
          </p:cNvSpPr>
          <p:nvPr/>
        </p:nvSpPr>
        <p:spPr>
          <a:xfrm>
            <a:off x="9844020" y="6128841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7E5955-F8C3-4D69-89DB-46131CA82B8C}" type="slidenum">
              <a:rPr lang="ja-JP" altLang="en-US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pPr/>
              <a:t>8</a:t>
            </a:fld>
            <a:endParaRPr lang="ja-JP" altLang="en-US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8" name="テキスト ボックス 11">
            <a:extLst>
              <a:ext uri="{FF2B5EF4-FFF2-40B4-BE49-F238E27FC236}">
                <a16:creationId xmlns:a16="http://schemas.microsoft.com/office/drawing/2014/main" id="{F6EFB181-A70C-4B24-AC97-7D13D366C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306" y="1918173"/>
            <a:ext cx="8925388" cy="94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24000" tIns="72000" rIns="108000" bIns="7200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ja-JP" altLang="en-US" sz="20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　　ユーザエクスペリエンスとは、製品、システムまたはサービスを使用した時、および／または使用を予測した時に生じる個人の知覚や反応</a:t>
            </a: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676AB78A-332F-4651-9C9A-8A7C305B430F}"/>
              </a:ext>
            </a:extLst>
          </p:cNvPr>
          <p:cNvSpPr/>
          <p:nvPr/>
        </p:nvSpPr>
        <p:spPr>
          <a:xfrm>
            <a:off x="746415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環境</a:t>
            </a:r>
            <a:endParaRPr lang="en-US" altLang="ja-JP" sz="54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文脈</a:t>
            </a: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FC6DBA3-B7A5-48A5-80E3-6BB44C2A8D01}"/>
              </a:ext>
            </a:extLst>
          </p:cNvPr>
          <p:cNvSpPr/>
          <p:nvPr/>
        </p:nvSpPr>
        <p:spPr>
          <a:xfrm>
            <a:off x="229117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人の</a:t>
            </a:r>
            <a:endParaRPr lang="en-US" altLang="ja-JP" sz="5400" dirty="0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内面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1D13707E-E3B8-4053-A4A4-B08A53BECADA}"/>
              </a:ext>
            </a:extLst>
          </p:cNvPr>
          <p:cNvSpPr/>
          <p:nvPr/>
        </p:nvSpPr>
        <p:spPr>
          <a:xfrm>
            <a:off x="487766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時間軸</a:t>
            </a:r>
          </a:p>
        </p:txBody>
      </p:sp>
    </p:spTree>
    <p:extLst>
      <p:ext uri="{BB962C8B-B14F-4D97-AF65-F5344CB8AC3E}">
        <p14:creationId xmlns:p14="http://schemas.microsoft.com/office/powerpoint/2010/main" val="2382927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1"/>
          <p:cNvSpPr>
            <a:spLocks noGrp="1"/>
          </p:cNvSpPr>
          <p:nvPr/>
        </p:nvSpPr>
        <p:spPr>
          <a:xfrm>
            <a:off x="9844020" y="6128841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8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7E5955-F8C3-4D69-89DB-46131CA82B8C}" type="slidenum">
              <a:rPr lang="ja-JP" altLang="en-US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pPr/>
              <a:t>9</a:t>
            </a:fld>
            <a:endParaRPr lang="ja-JP" altLang="en-US">
              <a:solidFill>
                <a:srgbClr val="313A46"/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</p:txBody>
      </p:sp>
      <p:sp>
        <p:nvSpPr>
          <p:cNvPr id="15" name="テキスト ボックス 18">
            <a:extLst>
              <a:ext uri="{FF2B5EF4-FFF2-40B4-BE49-F238E27FC236}">
                <a16:creationId xmlns:a16="http://schemas.microsoft.com/office/drawing/2014/main" id="{9F5FE4BC-536F-4218-BBDD-158156563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395" y="981075"/>
            <a:ext cx="5969210" cy="1107996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時間軸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による人の知覚と反応の</a:t>
            </a:r>
            <a:r>
              <a:rPr lang="ja-JP" altLang="en-US" sz="3600" dirty="0">
                <a:solidFill>
                  <a:srgbClr val="3D7430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変化</a:t>
            </a:r>
            <a:r>
              <a:rPr lang="ja-JP" altLang="en-US" sz="36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  <a:cs typeface="メイリオ" panose="020B0604030504040204" pitchFamily="50" charset="-128"/>
              </a:rPr>
              <a:t>を知るための調査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FE0CB78-EB8B-41B5-9F5D-6AE0C3058218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096000" y="2089071"/>
            <a:ext cx="0" cy="1339928"/>
          </a:xfrm>
          <a:prstGeom prst="line">
            <a:avLst/>
          </a:prstGeom>
          <a:noFill/>
          <a:ln w="381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86F330F4-9118-4562-8A3B-F4263124D1E2}"/>
              </a:ext>
            </a:extLst>
          </p:cNvPr>
          <p:cNvSpPr/>
          <p:nvPr/>
        </p:nvSpPr>
        <p:spPr>
          <a:xfrm>
            <a:off x="746415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環境</a:t>
            </a:r>
            <a:endParaRPr lang="en-US" altLang="ja-JP" sz="5400" dirty="0">
              <a:solidFill>
                <a:schemeClr val="bg1">
                  <a:lumMod val="75000"/>
                </a:schemeClr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文脈</a:t>
            </a: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3D69A3C9-C268-4FB7-BC05-7DC8FB49FE7F}"/>
              </a:ext>
            </a:extLst>
          </p:cNvPr>
          <p:cNvSpPr/>
          <p:nvPr/>
        </p:nvSpPr>
        <p:spPr>
          <a:xfrm>
            <a:off x="229117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>
                <a:alpha val="20000"/>
              </a:srgb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人の</a:t>
            </a:r>
            <a:endParaRPr lang="en-US" altLang="ja-JP" sz="5400" dirty="0">
              <a:solidFill>
                <a:schemeClr val="bg1">
                  <a:lumMod val="75000"/>
                </a:schemeClr>
              </a:solidFill>
              <a:latin typeface="小塚ゴシック Pro M" panose="020B0700000000000000" pitchFamily="34" charset="-128"/>
              <a:ea typeface="小塚ゴシック Pro M" panose="020B0700000000000000" pitchFamily="34" charset="-128"/>
            </a:endParaRPr>
          </a:p>
          <a:p>
            <a:pPr algn="ctr"/>
            <a:r>
              <a:rPr lang="ja-JP" altLang="en-US" sz="5400" dirty="0">
                <a:solidFill>
                  <a:schemeClr val="bg1">
                    <a:lumMod val="75000"/>
                  </a:schemeClr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内面</a:t>
            </a: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B21A345-1390-408D-B817-B3F52EC16659}"/>
              </a:ext>
            </a:extLst>
          </p:cNvPr>
          <p:cNvSpPr/>
          <p:nvPr/>
        </p:nvSpPr>
        <p:spPr>
          <a:xfrm>
            <a:off x="4877663" y="3429001"/>
            <a:ext cx="2411661" cy="2411661"/>
          </a:xfrm>
          <a:prstGeom prst="ellipse">
            <a:avLst/>
          </a:prstGeom>
          <a:noFill/>
          <a:ln w="50800" cap="flat">
            <a:solidFill>
              <a:srgbClr val="3D743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 algn="ctr"/>
            <a:r>
              <a:rPr lang="ja-JP" altLang="en-US" sz="5400" dirty="0">
                <a:solidFill>
                  <a:srgbClr val="313A46"/>
                </a:solidFill>
                <a:latin typeface="小塚ゴシック Pro M" panose="020B0700000000000000" pitchFamily="34" charset="-128"/>
                <a:ea typeface="小塚ゴシック Pro M" panose="020B0700000000000000" pitchFamily="34" charset="-128"/>
              </a:rPr>
              <a:t>時間軸</a:t>
            </a:r>
          </a:p>
        </p:txBody>
      </p:sp>
    </p:spTree>
    <p:extLst>
      <p:ext uri="{BB962C8B-B14F-4D97-AF65-F5344CB8AC3E}">
        <p14:creationId xmlns:p14="http://schemas.microsoft.com/office/powerpoint/2010/main" val="27498750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Office テーマ">
      <a:majorFont>
        <a:latin typeface="Helvetica"/>
        <a:ea typeface="Helvetica"/>
        <a:cs typeface="Helvetica"/>
      </a:majorFont>
      <a:minorFont>
        <a:latin typeface="メイリオ"/>
        <a:ea typeface="メイリオ"/>
        <a:cs typeface="メイリオ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Office テーマ">
      <a:majorFont>
        <a:latin typeface="Helvetica"/>
        <a:ea typeface="Helvetica"/>
        <a:cs typeface="Helvetica"/>
      </a:majorFont>
      <a:minorFont>
        <a:latin typeface="メイリオ"/>
        <a:ea typeface="メイリオ"/>
        <a:cs typeface="メイリオ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48218</TotalTime>
  <Words>636</Words>
  <Application>Microsoft Office PowerPoint</Application>
  <PresentationFormat>ワイド画面</PresentationFormat>
  <Paragraphs>180</Paragraphs>
  <Slides>32</Slides>
  <Notes>29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50" baseType="lpstr">
      <vt:lpstr>Gill Sans</vt:lpstr>
      <vt:lpstr>Gill Sans Light</vt:lpstr>
      <vt:lpstr>Helvetica Neue</vt:lpstr>
      <vt:lpstr>Helvetica Neue Light</vt:lpstr>
      <vt:lpstr>Meiryo UI</vt:lpstr>
      <vt:lpstr>ヒラギノ角ゴ ProN W3</vt:lpstr>
      <vt:lpstr>ヒラギノ角ゴ ProN W6</vt:lpstr>
      <vt:lpstr>ヒラギノ角ゴ Std</vt:lpstr>
      <vt:lpstr>ヒラギノ角ゴ StdN</vt:lpstr>
      <vt:lpstr>ヒラギノ角ゴ StdN W5</vt:lpstr>
      <vt:lpstr>メイリオ</vt:lpstr>
      <vt:lpstr>小塚ゴシック Pro M</vt:lpstr>
      <vt:lpstr>小塚ゴシック Pro R</vt:lpstr>
      <vt:lpstr>Arial</vt:lpstr>
      <vt:lpstr>Calibri</vt:lpstr>
      <vt:lpstr>Century Gothic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奥泉直子</dc:creator>
  <cp:lastModifiedBy>奥泉直子</cp:lastModifiedBy>
  <cp:revision>484</cp:revision>
  <cp:lastPrinted>2017-10-17T12:50:48Z</cp:lastPrinted>
  <dcterms:modified xsi:type="dcterms:W3CDTF">2017-11-16T03:35:46Z</dcterms:modified>
</cp:coreProperties>
</file>